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60" r:id="rId5"/>
    <p:sldId id="257" r:id="rId6"/>
    <p:sldId id="259" r:id="rId7"/>
    <p:sldId id="264" r:id="rId8"/>
    <p:sldId id="269" r:id="rId9"/>
    <p:sldId id="261" r:id="rId10"/>
    <p:sldId id="262" r:id="rId11"/>
    <p:sldId id="267" r:id="rId12"/>
    <p:sldId id="26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microsoft.com/office/2007/relationships/hdphoto" Target="../media/hdphoto5.wdp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gif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0"/>
            <a:ext cx="9139944" cy="685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1"/>
          <p:cNvSpPr txBox="1"/>
          <p:nvPr/>
        </p:nvSpPr>
        <p:spPr>
          <a:xfrm>
            <a:off x="3275856" y="1577392"/>
            <a:ext cx="4536504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b="1" spc="50" dirty="0" err="1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А.Качан</a:t>
            </a:r>
            <a:r>
              <a:rPr lang="ru-RU" sz="22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2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«</a:t>
            </a:r>
            <a:r>
              <a:rPr lang="uk-UA" sz="22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Дівчинка і море</a:t>
            </a:r>
            <a:r>
              <a:rPr lang="ru-RU" sz="22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14386" y="3245040"/>
            <a:ext cx="248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Calligraph" pitchFamily="82" charset="0"/>
              </a:rPr>
              <a:t>(урок читання у 3 класі)</a:t>
            </a:r>
            <a:endParaRPr lang="ru-RU" dirty="0">
              <a:latin typeface="Calligraph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4869160"/>
            <a:ext cx="58326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Calligraph" pitchFamily="82" charset="0"/>
              </a:rPr>
              <a:t> </a:t>
            </a:r>
            <a:r>
              <a:rPr lang="uk-UA" sz="1600" dirty="0">
                <a:solidFill>
                  <a:schemeClr val="accent3">
                    <a:lumMod val="50000"/>
                  </a:schemeClr>
                </a:solidFill>
                <a:latin typeface="Calligraph" pitchFamily="82" charset="0"/>
              </a:rPr>
              <a:t>Рудакова Лідія Володимирівна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Calligraph" pitchFamily="82" charset="0"/>
            </a:endParaRPr>
          </a:p>
          <a:p>
            <a:r>
              <a:rPr lang="uk-UA" sz="1600" dirty="0">
                <a:solidFill>
                  <a:schemeClr val="accent3">
                    <a:lumMod val="50000"/>
                  </a:schemeClr>
                </a:solidFill>
                <a:latin typeface="Calligraph" pitchFamily="82" charset="0"/>
              </a:rPr>
              <a:t>вчителька початкових класів Новотроїцької ЗШ </a:t>
            </a: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  <a:latin typeface="Calligraph" pitchFamily="82" charset="0"/>
              </a:rPr>
              <a:t>1-3 </a:t>
            </a:r>
            <a:r>
              <a:rPr lang="uk-UA" sz="1600" dirty="0" err="1">
                <a:solidFill>
                  <a:schemeClr val="accent3">
                    <a:lumMod val="50000"/>
                  </a:schemeClr>
                </a:solidFill>
                <a:latin typeface="Calligraph" pitchFamily="82" charset="0"/>
              </a:rPr>
              <a:t>ст.№</a:t>
            </a:r>
            <a:r>
              <a:rPr lang="uk-UA" sz="1600" dirty="0">
                <a:solidFill>
                  <a:schemeClr val="accent3">
                    <a:lumMod val="50000"/>
                  </a:schemeClr>
                </a:solidFill>
                <a:latin typeface="Calligraph" pitchFamily="82" charset="0"/>
              </a:rPr>
              <a:t> 4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Calligraph" pitchFamily="82" charset="0"/>
            </a:endParaRPr>
          </a:p>
          <a:p>
            <a:r>
              <a:rPr lang="uk-UA" sz="1600" dirty="0">
                <a:solidFill>
                  <a:schemeClr val="accent3">
                    <a:lumMod val="50000"/>
                  </a:schemeClr>
                </a:solidFill>
                <a:latin typeface="Calligraph" pitchFamily="82" charset="0"/>
              </a:rPr>
              <a:t>Волноваського району Донецької області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Calligraph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451651"/>
            <a:ext cx="4433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Самостійне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читання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вірша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24744"/>
            <a:ext cx="77048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Аналіз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прочитаного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з </a:t>
            </a:r>
            <a:r>
              <a:rPr lang="ru-RU" sz="2400" b="1" dirty="0" err="1">
                <a:solidFill>
                  <a:srgbClr val="FF0000"/>
                </a:solidFill>
              </a:rPr>
              <a:t>елементами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вибіркового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читання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6320" y="2132856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- Куди </a:t>
            </a:r>
            <a:r>
              <a:rPr lang="uk-UA" sz="3200" b="1" dirty="0"/>
              <a:t>вдивлялась дівчинка?</a:t>
            </a:r>
            <a:endParaRPr lang="ru-RU" sz="3200" b="1" dirty="0"/>
          </a:p>
          <a:p>
            <a:r>
              <a:rPr lang="uk-UA" sz="3200" b="1" dirty="0" smtClean="0"/>
              <a:t>- Із </a:t>
            </a:r>
            <a:r>
              <a:rPr lang="uk-UA" sz="3200" b="1" dirty="0"/>
              <a:t>ким вона прийшла до моря?</a:t>
            </a:r>
            <a:endParaRPr lang="ru-RU" sz="3200" b="1" dirty="0"/>
          </a:p>
          <a:p>
            <a:r>
              <a:rPr lang="uk-UA" sz="3200" b="1" dirty="0"/>
              <a:t>- За що дівчинка соромила собачку?</a:t>
            </a:r>
            <a:endParaRPr lang="ru-RU" sz="3200" b="1" dirty="0"/>
          </a:p>
          <a:p>
            <a:r>
              <a:rPr lang="uk-UA" sz="3200" b="1" dirty="0"/>
              <a:t>- Як пояснила дівчинка собачці, чого вони </a:t>
            </a:r>
            <a:r>
              <a:rPr lang="uk-UA" sz="3200" b="1" dirty="0" smtClean="0"/>
              <a:t> прийшли </a:t>
            </a:r>
            <a:r>
              <a:rPr lang="uk-UA" sz="3200" b="1" dirty="0"/>
              <a:t>до моря?</a:t>
            </a:r>
            <a:endParaRPr lang="ru-RU" sz="3200" b="1" dirty="0"/>
          </a:p>
          <a:p>
            <a:r>
              <a:rPr lang="uk-UA" sz="3200" b="1" dirty="0"/>
              <a:t>- Прочитайте, що привезе тато-капітан своїй донечці.</a:t>
            </a:r>
            <a:endParaRPr lang="ru-RU" sz="3200" b="1" dirty="0"/>
          </a:p>
          <a:p>
            <a:r>
              <a:rPr lang="uk-UA" sz="3200" b="1" dirty="0"/>
              <a:t>- Які картини бачила дівчинка на морі?</a:t>
            </a:r>
            <a:endParaRPr lang="ru-RU" sz="3200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9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06762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7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Вправи на розвиток швидкості читання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b="1" i="1" dirty="0" err="1" smtClean="0"/>
              <a:t>Гра</a:t>
            </a:r>
            <a:r>
              <a:rPr lang="ru-RU" b="1" i="1" dirty="0" smtClean="0"/>
              <a:t> «Вовк та </a:t>
            </a:r>
            <a:r>
              <a:rPr lang="ru-RU" b="1" i="1" dirty="0" err="1" smtClean="0"/>
              <a:t>заєць</a:t>
            </a:r>
            <a:r>
              <a:rPr lang="ru-RU" b="1" i="1" dirty="0" smtClean="0"/>
              <a:t>" (за </a:t>
            </a:r>
            <a:r>
              <a:rPr lang="ru-RU" b="1" i="1" dirty="0" err="1" smtClean="0"/>
              <a:t>сильнішим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учнем</a:t>
            </a:r>
            <a:r>
              <a:rPr lang="ru-RU" b="1" i="1" dirty="0" smtClean="0"/>
              <a:t>).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b="1" i="1" dirty="0" err="1" smtClean="0"/>
              <a:t>Читання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вголос</a:t>
            </a:r>
            <a:r>
              <a:rPr lang="ru-RU" b="1" i="1" dirty="0" smtClean="0"/>
              <a:t> "</a:t>
            </a:r>
            <a:r>
              <a:rPr lang="ru-RU" b="1" i="1" dirty="0" err="1" smtClean="0"/>
              <a:t>ланцюжком</a:t>
            </a:r>
            <a:r>
              <a:rPr lang="ru-RU" b="1" i="1" dirty="0" smtClean="0"/>
              <a:t> " </a:t>
            </a:r>
          </a:p>
          <a:p>
            <a:pPr eaLnBrk="1" hangingPunct="1">
              <a:defRPr/>
            </a:pPr>
            <a:r>
              <a:rPr lang="uk-UA" b="1" i="1" dirty="0" smtClean="0"/>
              <a:t>Читання як «Диктор»</a:t>
            </a:r>
          </a:p>
          <a:p>
            <a:pPr eaLnBrk="1" hangingPunct="1">
              <a:defRPr/>
            </a:pPr>
            <a:r>
              <a:rPr lang="uk-UA" b="1" i="1" dirty="0" smtClean="0"/>
              <a:t>Прочитати тільки прикметники.</a:t>
            </a:r>
          </a:p>
          <a:p>
            <a:pPr eaLnBrk="1" hangingPunct="1">
              <a:defRPr/>
            </a:pPr>
            <a:r>
              <a:rPr lang="uk-UA" b="1" i="1" dirty="0" smtClean="0"/>
              <a:t>Читання першого слова кожного рядка.</a:t>
            </a:r>
            <a:endParaRPr lang="ru-RU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301208"/>
            <a:ext cx="5978688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Виразне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Читання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вірша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67690"/>
            <a:ext cx="1889001" cy="194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7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D:\Лида\КАРТИНКИ\1022_babochkiz.narod.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49" y="98072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КАРТИНКИ\1022_babochkiz.narod.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Лида\КАРТИНКИ\Анимационные картинки для презентаций. Часть 2\Солнце\sun01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" y="340932"/>
            <a:ext cx="2521622" cy="171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Лида\КАРТИНКИ\Анимационные картинки для презентаций. Часть 2\Люди\Барби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04" y="3917766"/>
            <a:ext cx="1992961" cy="239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Лида\КАРТИНКИ\Анимационные картинки для презентаций. Часть 2\Люди\Мальчик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78" y="3891668"/>
            <a:ext cx="1647428" cy="253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е 1"/>
          <p:cNvSpPr txBox="1"/>
          <p:nvPr/>
        </p:nvSpPr>
        <p:spPr>
          <a:xfrm>
            <a:off x="899592" y="2296208"/>
            <a:ext cx="7459514" cy="185287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6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_AvanteTitulGr"/>
                <a:ea typeface="Calibri"/>
                <a:cs typeface="Times New Roman"/>
              </a:rPr>
              <a:t>МОЛОДЦ</a:t>
            </a:r>
            <a:r>
              <a:rPr lang="uk-UA" sz="36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І</a:t>
            </a:r>
            <a:r>
              <a:rPr lang="uk-UA" sz="3600" b="1" spc="50" dirty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_AvanteTitulGr"/>
                <a:ea typeface="Calibri"/>
                <a:cs typeface="Times New Roman"/>
              </a:rPr>
              <a:t> !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1" name="Picture 3" descr="D:\Лида\КАРТИНКИ\1022_babochkiz.narod.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92" y="1772816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Лида\КАРТИНКИ\1022_babochkiz.narod.r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697695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7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презентац</a:t>
            </a:r>
            <a:r>
              <a:rPr lang="uk-UA" dirty="0" err="1" smtClean="0"/>
              <a:t>ії</a:t>
            </a:r>
            <a:r>
              <a:rPr lang="uk-UA" dirty="0" smtClean="0"/>
              <a:t> використані слайди: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7200800" cy="1368152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№ 2 (вправи для очей) – </a:t>
            </a:r>
          </a:p>
          <a:p>
            <a:endParaRPr lang="uk-UA" sz="24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4581128"/>
            <a:ext cx="79216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66"/>
                </a:solidFill>
              </a:rPr>
              <a:t>№8 (</a:t>
            </a:r>
            <a:r>
              <a:rPr lang="ru-RU" sz="2400" b="1" i="1" dirty="0" err="1" smtClean="0">
                <a:solidFill>
                  <a:srgbClr val="000066"/>
                </a:solidFill>
              </a:rPr>
              <a:t>фізхвилинка</a:t>
            </a:r>
            <a:r>
              <a:rPr lang="ru-RU" sz="2400" b="1" i="1" dirty="0" smtClean="0">
                <a:solidFill>
                  <a:srgbClr val="000066"/>
                </a:solidFill>
              </a:rPr>
              <a:t>)- Галкина </a:t>
            </a:r>
            <a:r>
              <a:rPr lang="ru-RU" sz="2400" b="1" i="1" dirty="0">
                <a:solidFill>
                  <a:srgbClr val="000066"/>
                </a:solidFill>
              </a:rPr>
              <a:t>Инна </a:t>
            </a:r>
            <a:r>
              <a:rPr lang="ru-RU" sz="2400" b="1" i="1" dirty="0" smtClean="0">
                <a:solidFill>
                  <a:srgbClr val="000066"/>
                </a:solidFill>
              </a:rPr>
              <a:t>Анатольевна,</a:t>
            </a:r>
          </a:p>
          <a:p>
            <a:pPr algn="ctr"/>
            <a:r>
              <a:rPr lang="ru-RU" sz="2400" b="1" i="1" dirty="0" smtClean="0">
                <a:solidFill>
                  <a:srgbClr val="000066"/>
                </a:solidFill>
              </a:rPr>
              <a:t>учитель </a:t>
            </a:r>
            <a:r>
              <a:rPr lang="ru-RU" sz="2400" b="1" i="1" dirty="0">
                <a:solidFill>
                  <a:srgbClr val="000066"/>
                </a:solidFill>
              </a:rPr>
              <a:t>начальных классов</a:t>
            </a:r>
          </a:p>
          <a:p>
            <a:pPr algn="ctr"/>
            <a:r>
              <a:rPr lang="ru-RU" sz="2400" b="1" i="1" dirty="0">
                <a:solidFill>
                  <a:srgbClr val="000066"/>
                </a:solidFill>
              </a:rPr>
              <a:t>МОУ «</a:t>
            </a:r>
            <a:r>
              <a:rPr lang="ru-RU" sz="2400" b="1" i="1" dirty="0" err="1">
                <a:solidFill>
                  <a:srgbClr val="000066"/>
                </a:solidFill>
              </a:rPr>
              <a:t>Водоватовская</a:t>
            </a:r>
            <a:r>
              <a:rPr lang="ru-RU" sz="2400" b="1" i="1" dirty="0">
                <a:solidFill>
                  <a:srgbClr val="000066"/>
                </a:solidFill>
              </a:rPr>
              <a:t> СОШ» </a:t>
            </a:r>
            <a:r>
              <a:rPr lang="ru-RU" sz="2400" b="1" i="1" dirty="0" err="1">
                <a:solidFill>
                  <a:srgbClr val="000066"/>
                </a:solidFill>
              </a:rPr>
              <a:t>Арзамасского</a:t>
            </a:r>
            <a:r>
              <a:rPr lang="ru-RU" sz="2400" b="1" i="1" dirty="0">
                <a:solidFill>
                  <a:srgbClr val="000066"/>
                </a:solidFill>
              </a:rPr>
              <a:t> района, </a:t>
            </a:r>
          </a:p>
          <a:p>
            <a:pPr algn="ctr"/>
            <a:r>
              <a:rPr lang="ru-RU" sz="2400" b="1" i="1" dirty="0">
                <a:solidFill>
                  <a:srgbClr val="000066"/>
                </a:solidFill>
              </a:rPr>
              <a:t>Нижегородской области</a:t>
            </a:r>
          </a:p>
          <a:p>
            <a:endParaRPr lang="ru-RU" sz="2400" dirty="0">
              <a:solidFill>
                <a:srgbClr val="000066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68124" y="2585229"/>
            <a:ext cx="44878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МОУ «Гимназия № 6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Учитель – логопед </a:t>
            </a:r>
          </a:p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Марамзина</a:t>
            </a:r>
            <a:r>
              <a:rPr lang="ru-RU" sz="2400" b="1" dirty="0">
                <a:solidFill>
                  <a:srgbClr val="002060"/>
                </a:solidFill>
              </a:rPr>
              <a:t> Ирина Анатольевна</a:t>
            </a:r>
          </a:p>
          <a:p>
            <a:pPr algn="ctr" eaLnBrk="0" hangingPunct="0"/>
            <a:endParaRPr lang="ru-RU" sz="1600" b="1" dirty="0"/>
          </a:p>
        </p:txBody>
      </p:sp>
      <p:pic>
        <p:nvPicPr>
          <p:cNvPr id="1028" name="Picture 4" descr="D:\Лида\КАРТИНКИ\анимашки\бабочк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0276">
            <a:off x="7092280" y="1340768"/>
            <a:ext cx="123359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Лида\КАРТИНКИ\анимашки\бабочк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3373">
            <a:off x="929313" y="2713419"/>
            <a:ext cx="123359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Лида\КАРТИНКИ\анимашки\бабки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9037">
            <a:off x="7180259" y="3837318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Лида\КАРТИНКИ\анимашки\бабкааа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75" y="5487165"/>
            <a:ext cx="11525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Лида\КАРТИНКИ\анимашки\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992">
            <a:off x="381094" y="491492"/>
            <a:ext cx="1118609" cy="101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Line 4"/>
          <p:cNvSpPr>
            <a:spLocks noChangeShapeType="1"/>
          </p:cNvSpPr>
          <p:nvPr/>
        </p:nvSpPr>
        <p:spPr bwMode="auto">
          <a:xfrm flipV="1">
            <a:off x="381000" y="457200"/>
            <a:ext cx="8229600" cy="601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49" name="Picture 5" descr="559d570ada2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7829">
            <a:off x="516801" y="4304924"/>
            <a:ext cx="2424360" cy="241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H="1" flipV="1">
            <a:off x="457200" y="457200"/>
            <a:ext cx="8229600" cy="601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" name="Picture 8" descr="7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04530">
            <a:off x="7059031" y="5115617"/>
            <a:ext cx="1587480" cy="158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572000" y="533400"/>
            <a:ext cx="76200" cy="594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5" descr="1-we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19" y="4725142"/>
            <a:ext cx="1852562" cy="149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9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6901 -0.67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7" y="-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01 -0.675 L -0.0099 0.00278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0277 L 0.68021 -0.6722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7" y="-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01 -0.675 L -0.00157 0.00278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83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75833 -0.73334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17" y="-3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833 -0.73333 L -0.00416 -0.00555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0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75 -0.73334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-3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833 -0.73333 L -0.0125 -0.01666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3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417 -0.61459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61459 L 0.00416 -0.014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833 -0.62223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61459 L -0.00417 -0.01459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833 -0.61112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61459 L 0.00416 -0.0145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015331" y="548680"/>
            <a:ext cx="4968875" cy="714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1100" kern="10" dirty="0" smtClean="0">
                <a:solidFill>
                  <a:srgbClr val="00B0F0"/>
                </a:solidFill>
                <a:latin typeface="HeroldC" pitchFamily="82" charset="0"/>
              </a:rPr>
              <a:t>Перевірка домашнього завдання</a:t>
            </a:r>
            <a:endParaRPr lang="ru-RU" sz="1100" kern="10" dirty="0">
              <a:solidFill>
                <a:srgbClr val="00B0F0"/>
              </a:solidFill>
              <a:latin typeface="Herold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94116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               Виразне </a:t>
            </a:r>
            <a:r>
              <a:rPr lang="uk-UA" sz="3200" b="1" dirty="0">
                <a:solidFill>
                  <a:srgbClr val="002060"/>
                </a:solidFill>
              </a:rPr>
              <a:t>читання віршів 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uk-UA" sz="3200" b="1" dirty="0">
                <a:solidFill>
                  <a:srgbClr val="002060"/>
                </a:solidFill>
              </a:rPr>
              <a:t>А.Качана «Обтрусили яблука», «Ластівки»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D:\Лида\КАРТИНКИ\Анимационные картинки для презентаций. Часть 2\Деревня\a32ca5a9ec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0" y="1556791"/>
            <a:ext cx="4079708" cy="3052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oogle.com/images?q=tbn:ANd9GcQgOurRK5LgqITFM1L8SRyzsOY3Hjqp3XqBGPGQgwWD8Y38MHl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766">
            <a:off x="6663107" y="1481317"/>
            <a:ext cx="1677065" cy="153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3.google.com/images?q=tbn:ANd9GcTbA1OZfBiQoQesnpgjyqnpewGWh6f7IEhDooSPYURG4l7ljXsCf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154" r="99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461">
            <a:off x="4857369" y="3006428"/>
            <a:ext cx="2476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0.google.com/images?q=tbn:ANd9GcQgOurRK5LgqITFM1L8SRyzsOY3Hjqp3XqBGPGQgwWD8Y38MHl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692" flipH="1">
            <a:off x="5052877" y="1794157"/>
            <a:ext cx="993179" cy="90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Мама\ШАБЛОНЫ ДЛЯ ПРЕЗЕНТАЦИЙ\фоны Номер №8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"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Відновіть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вірш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228" name="Объект 2"/>
          <p:cNvSpPr>
            <a:spLocks noGrp="1"/>
          </p:cNvSpPr>
          <p:nvPr>
            <p:ph idx="1"/>
          </p:nvPr>
        </p:nvSpPr>
        <p:spPr>
          <a:xfrm>
            <a:off x="468313" y="1844675"/>
            <a:ext cx="6048375" cy="26209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У містах і на селі, —                       </a:t>
            </a:r>
          </a:p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Має книжку на столі.                      </a:t>
            </a:r>
          </a:p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У кожнім домі, в кожній хаті —     </a:t>
            </a:r>
          </a:p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Хто навчився вже читати,            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43663" y="1919288"/>
            <a:ext cx="8651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latin typeface="Arial" charset="0"/>
              </a:rPr>
              <a:t>(2)</a:t>
            </a:r>
          </a:p>
          <a:p>
            <a:r>
              <a:rPr lang="ru-RU" sz="3200">
                <a:solidFill>
                  <a:srgbClr val="002060"/>
                </a:solidFill>
                <a:latin typeface="Arial" charset="0"/>
              </a:rPr>
              <a:t>(4)</a:t>
            </a:r>
          </a:p>
          <a:p>
            <a:r>
              <a:rPr lang="ru-RU" sz="3200">
                <a:solidFill>
                  <a:srgbClr val="002060"/>
                </a:solidFill>
                <a:latin typeface="Arial" charset="0"/>
              </a:rPr>
              <a:t>(1)</a:t>
            </a:r>
          </a:p>
          <a:p>
            <a:r>
              <a:rPr lang="ru-RU" sz="3200">
                <a:solidFill>
                  <a:srgbClr val="002060"/>
                </a:solidFill>
                <a:latin typeface="Arial" charset="0"/>
              </a:rPr>
              <a:t>(3)</a:t>
            </a: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9261">
            <a:off x="1619250" y="4386263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27556"/>
            <a:ext cx="6699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24058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D:\Мама\ШАБЛОНЫ ДЛЯ ПРЕЗЕНТАЦИЙ\№1My_new_fons_next 100\3-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492195"/>
            <a:ext cx="5760640" cy="707886"/>
          </a:xfrm>
          <a:extLst/>
        </p:spPr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 "Утвори прислів'я</a:t>
            </a:r>
            <a:r>
              <a:rPr lang="uk-UA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919" y="1558617"/>
            <a:ext cx="4032448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Книгу читай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       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Книгу почитаю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                     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Розум без книги,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 книгою жити –</a:t>
            </a: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577887"/>
            <a:ext cx="4032448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що птах без крил.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 добром дружити.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   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птахом політаю.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розуму набирай.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805264"/>
            <a:ext cx="8856984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З'єднайте частини прислів'їв. Поясніть їх значення.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2775" name="Picture 2" descr="http://t2.gstatic.com/images?q=tbn:ANd9GcRDyC9MB5fbkKSnjgd7q_b63DQDavsGN1EXnPcYLY0YeU8daA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9213"/>
            <a:ext cx="2008188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" descr="C:\Documents and Settings\User\Рабочий стол\4.04.- презентации\кнопка переход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165850"/>
            <a:ext cx="6191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96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oogle.com/images?q=tbn:ANd9GcTy3KZNG0pfSE6Xo8Xib6Fucf-HILT02E1thAB4eOYOi_6SL13w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63460"/>
            <a:ext cx="2922804" cy="319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8100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Народився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Анатолій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Леонтійович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Качан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у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Гур'ївці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у </a:t>
            </a:r>
            <a:r>
              <a:rPr lang="ru-RU" dirty="0" err="1"/>
              <a:t>пониззі</a:t>
            </a:r>
            <a:r>
              <a:rPr lang="ru-RU" dirty="0"/>
              <a:t> Бугу, на </a:t>
            </a:r>
            <a:r>
              <a:rPr lang="ru-RU" dirty="0" err="1"/>
              <a:t>Миколаївщині</a:t>
            </a:r>
            <a:r>
              <a:rPr lang="ru-RU" dirty="0"/>
              <a:t>, у </a:t>
            </a:r>
            <a:r>
              <a:rPr lang="ru-RU" dirty="0" err="1"/>
              <a:t>сім'ї</a:t>
            </a:r>
            <a:r>
              <a:rPr lang="ru-RU" dirty="0"/>
              <a:t> токаря </a:t>
            </a:r>
            <a:r>
              <a:rPr lang="ru-RU" dirty="0" err="1"/>
              <a:t>місцевої</a:t>
            </a:r>
            <a:r>
              <a:rPr lang="ru-RU" dirty="0"/>
              <a:t> МТС. Коли </a:t>
            </a:r>
            <a:r>
              <a:rPr lang="ru-RU" dirty="0" err="1"/>
              <a:t>підріс</a:t>
            </a:r>
            <a:r>
              <a:rPr lang="ru-RU" dirty="0"/>
              <a:t>, любив </a:t>
            </a:r>
            <a:r>
              <a:rPr lang="ru-RU" dirty="0" err="1"/>
              <a:t>слухати</a:t>
            </a:r>
            <a:r>
              <a:rPr lang="ru-RU" dirty="0"/>
              <a:t> </a:t>
            </a:r>
            <a:r>
              <a:rPr lang="ru-RU" dirty="0" err="1"/>
              <a:t>батькові</a:t>
            </a:r>
            <a:r>
              <a:rPr lang="ru-RU" dirty="0"/>
              <a:t> </a:t>
            </a:r>
            <a:r>
              <a:rPr lang="ru-RU" dirty="0" err="1"/>
              <a:t>оповіді</a:t>
            </a:r>
            <a:r>
              <a:rPr lang="ru-RU" dirty="0"/>
              <a:t> про те, як колись, </a:t>
            </a:r>
            <a:r>
              <a:rPr lang="ru-RU" dirty="0" err="1"/>
              <a:t>ще</a:t>
            </a:r>
            <a:r>
              <a:rPr lang="ru-RU" dirty="0"/>
              <a:t> до </a:t>
            </a:r>
            <a:r>
              <a:rPr lang="ru-RU" dirty="0" err="1"/>
              <a:t>війни</a:t>
            </a:r>
            <a:r>
              <a:rPr lang="ru-RU" dirty="0"/>
              <a:t>, у </a:t>
            </a:r>
            <a:r>
              <a:rPr lang="ru-RU" dirty="0" err="1"/>
              <a:t>їхній</a:t>
            </a:r>
            <a:r>
              <a:rPr lang="ru-RU" dirty="0"/>
              <a:t> МТС на </a:t>
            </a:r>
            <a:r>
              <a:rPr lang="ru-RU" dirty="0" err="1"/>
              <a:t>оцих</a:t>
            </a:r>
            <a:r>
              <a:rPr lang="ru-RU" dirty="0"/>
              <a:t> ланах </a:t>
            </a:r>
            <a:r>
              <a:rPr lang="ru-RU" dirty="0" err="1"/>
              <a:t>золотої</a:t>
            </a:r>
            <a:r>
              <a:rPr lang="ru-RU" dirty="0"/>
              <a:t> </a:t>
            </a:r>
            <a:r>
              <a:rPr lang="ru-RU" dirty="0" err="1"/>
              <a:t>пшениці</a:t>
            </a:r>
            <a:r>
              <a:rPr lang="ru-RU" dirty="0"/>
              <a:t> </a:t>
            </a:r>
            <a:r>
              <a:rPr lang="ru-RU" dirty="0" err="1"/>
              <a:t>знімали</a:t>
            </a:r>
            <a:r>
              <a:rPr lang="ru-RU" dirty="0"/>
              <a:t> </a:t>
            </a:r>
            <a:r>
              <a:rPr lang="ru-RU" dirty="0" err="1"/>
              <a:t>славнозвісний</a:t>
            </a:r>
            <a:r>
              <a:rPr lang="ru-RU" dirty="0"/>
              <a:t> </a:t>
            </a:r>
            <a:r>
              <a:rPr lang="ru-RU" dirty="0" err="1"/>
              <a:t>кінофільм</a:t>
            </a:r>
            <a:r>
              <a:rPr lang="ru-RU" dirty="0"/>
              <a:t> «</a:t>
            </a:r>
            <a:r>
              <a:rPr lang="ru-RU" dirty="0" err="1"/>
              <a:t>Трактористи</a:t>
            </a:r>
            <a:r>
              <a:rPr lang="ru-RU" dirty="0"/>
              <a:t>». </a:t>
            </a:r>
            <a:r>
              <a:rPr lang="ru-RU" dirty="0" err="1"/>
              <a:t>Від</a:t>
            </a:r>
            <a:r>
              <a:rPr lang="ru-RU" dirty="0"/>
              <a:t> батька взяв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селянську</a:t>
            </a:r>
            <a:r>
              <a:rPr lang="ru-RU" dirty="0"/>
              <a:t> </a:t>
            </a:r>
            <a:r>
              <a:rPr lang="ru-RU" dirty="0" err="1"/>
              <a:t>мудрість</a:t>
            </a:r>
            <a:r>
              <a:rPr lang="ru-RU" dirty="0"/>
              <a:t> і </a:t>
            </a:r>
            <a:r>
              <a:rPr lang="ru-RU" dirty="0" err="1"/>
              <a:t>спостережливість</a:t>
            </a:r>
            <a:r>
              <a:rPr lang="ru-RU" dirty="0"/>
              <a:t>. 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, чия </a:t>
            </a:r>
            <a:r>
              <a:rPr lang="ru-RU" dirty="0" err="1"/>
              <a:t>пам'ять</a:t>
            </a:r>
            <a:r>
              <a:rPr lang="ru-RU" dirty="0"/>
              <a:t> </a:t>
            </a:r>
            <a:r>
              <a:rPr lang="ru-RU" dirty="0" err="1"/>
              <a:t>зберігала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усіляких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, </a:t>
            </a:r>
            <a:r>
              <a:rPr lang="ru-RU" dirty="0" err="1"/>
              <a:t>переказів</a:t>
            </a:r>
            <a:r>
              <a:rPr lang="ru-RU" dirty="0"/>
              <a:t>, </a:t>
            </a:r>
            <a:r>
              <a:rPr lang="ru-RU" dirty="0" err="1"/>
              <a:t>бувальщин</a:t>
            </a:r>
            <a:r>
              <a:rPr lang="ru-RU" dirty="0"/>
              <a:t>, — доброту й </a:t>
            </a:r>
            <a:r>
              <a:rPr lang="ru-RU" dirty="0" err="1"/>
              <a:t>любов</a:t>
            </a:r>
            <a:r>
              <a:rPr lang="ru-RU" dirty="0"/>
              <a:t> до слова.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056392"/>
            <a:ext cx="54360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 </a:t>
            </a:r>
            <a:r>
              <a:rPr lang="ru-RU" sz="1600" dirty="0" err="1"/>
              <a:t>дітьми</a:t>
            </a:r>
            <a:r>
              <a:rPr lang="ru-RU" sz="1600" dirty="0"/>
              <a:t> А. </a:t>
            </a:r>
            <a:r>
              <a:rPr lang="ru-RU" sz="1600" dirty="0" err="1"/>
              <a:t>Качан</a:t>
            </a:r>
            <a:r>
              <a:rPr lang="ru-RU" sz="1600" dirty="0"/>
              <a:t> </a:t>
            </a:r>
            <a:r>
              <a:rPr lang="ru-RU" sz="1600" dirty="0" err="1"/>
              <a:t>завжди</a:t>
            </a:r>
            <a:r>
              <a:rPr lang="ru-RU" sz="1600" dirty="0"/>
              <a:t> </a:t>
            </a:r>
            <a:r>
              <a:rPr lang="ru-RU" sz="1600" dirty="0" err="1"/>
              <a:t>розмовляє</a:t>
            </a:r>
            <a:r>
              <a:rPr lang="ru-RU" sz="1600" dirty="0"/>
              <a:t> </a:t>
            </a:r>
            <a:r>
              <a:rPr lang="ru-RU" sz="1600" dirty="0" err="1"/>
              <a:t>серйозно</a:t>
            </a:r>
            <a:r>
              <a:rPr lang="ru-RU" sz="1600" dirty="0"/>
              <a:t>, </a:t>
            </a:r>
            <a:r>
              <a:rPr lang="ru-RU" sz="1600" dirty="0" err="1"/>
              <a:t>ніколи</a:t>
            </a:r>
            <a:r>
              <a:rPr lang="ru-RU" sz="1600" dirty="0"/>
              <a:t> не «</a:t>
            </a:r>
            <a:r>
              <a:rPr lang="ru-RU" sz="1600" dirty="0" err="1"/>
              <a:t>ламає</a:t>
            </a:r>
            <a:r>
              <a:rPr lang="ru-RU" sz="1600" dirty="0"/>
              <a:t>» </a:t>
            </a:r>
            <a:r>
              <a:rPr lang="ru-RU" sz="1600" dirty="0" err="1"/>
              <a:t>язика</a:t>
            </a:r>
            <a:r>
              <a:rPr lang="ru-RU" sz="1600" dirty="0"/>
              <a:t>, не </a:t>
            </a:r>
            <a:r>
              <a:rPr lang="ru-RU" sz="1600" dirty="0" err="1"/>
              <a:t>підлаштовується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малечу</a:t>
            </a:r>
            <a:r>
              <a:rPr lang="ru-RU" sz="1600" dirty="0"/>
              <a:t>. </a:t>
            </a:r>
            <a:r>
              <a:rPr lang="ru-RU" sz="1600" dirty="0" err="1" smtClean="0"/>
              <a:t>Стільки</a:t>
            </a:r>
            <a:r>
              <a:rPr lang="ru-RU" sz="1600" dirty="0" smtClean="0"/>
              <a:t> </a:t>
            </a:r>
            <a:r>
              <a:rPr lang="ru-RU" sz="1600" dirty="0" err="1"/>
              <a:t>всіляких</a:t>
            </a:r>
            <a:r>
              <a:rPr lang="ru-RU" sz="1600" dirty="0"/>
              <a:t> </a:t>
            </a:r>
            <a:r>
              <a:rPr lang="ru-RU" sz="1600" dirty="0" err="1"/>
              <a:t>скоромовок</a:t>
            </a:r>
            <a:r>
              <a:rPr lang="ru-RU" sz="1600" dirty="0"/>
              <a:t>, </a:t>
            </a:r>
            <a:r>
              <a:rPr lang="ru-RU" sz="1600" dirty="0" err="1"/>
              <a:t>дражнилок</a:t>
            </a:r>
            <a:r>
              <a:rPr lang="ru-RU" sz="1600" dirty="0"/>
              <a:t>, </a:t>
            </a:r>
            <a:r>
              <a:rPr lang="ru-RU" sz="1600" dirty="0" err="1"/>
              <a:t>мирилок</a:t>
            </a:r>
            <a:r>
              <a:rPr lang="ru-RU" sz="1600" dirty="0"/>
              <a:t>, </a:t>
            </a:r>
            <a:r>
              <a:rPr lang="ru-RU" sz="1600" dirty="0" err="1"/>
              <a:t>забавлянок</a:t>
            </a:r>
            <a:r>
              <a:rPr lang="ru-RU" sz="1600" dirty="0"/>
              <a:t> </a:t>
            </a:r>
            <a:r>
              <a:rPr lang="ru-RU" sz="1600" dirty="0" err="1"/>
              <a:t>знає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годі</a:t>
            </a:r>
            <a:r>
              <a:rPr lang="ru-RU" sz="1600" dirty="0"/>
              <a:t> з ним і </a:t>
            </a:r>
            <a:r>
              <a:rPr lang="ru-RU" sz="1600" dirty="0" err="1"/>
              <a:t>змагатися</a:t>
            </a:r>
            <a:r>
              <a:rPr lang="ru-RU" sz="1600" dirty="0"/>
              <a:t>!</a:t>
            </a:r>
          </a:p>
          <a:p>
            <a:r>
              <a:rPr lang="ru-RU" sz="1600" dirty="0"/>
              <a:t>До </a:t>
            </a:r>
            <a:r>
              <a:rPr lang="ru-RU" sz="1600" dirty="0" err="1"/>
              <a:t>читанок</a:t>
            </a:r>
            <a:r>
              <a:rPr lang="ru-RU" sz="1600" dirty="0"/>
              <a:t>, </a:t>
            </a:r>
            <a:r>
              <a:rPr lang="ru-RU" sz="1600" dirty="0" err="1"/>
              <a:t>підручників</a:t>
            </a:r>
            <a:r>
              <a:rPr lang="ru-RU" sz="1600" dirty="0"/>
              <a:t> з </a:t>
            </a:r>
            <a:r>
              <a:rPr lang="ru-RU" sz="1600" dirty="0" err="1"/>
              <a:t>української</a:t>
            </a:r>
            <a:r>
              <a:rPr lang="ru-RU" sz="1600" dirty="0"/>
              <a:t> </a:t>
            </a:r>
            <a:r>
              <a:rPr lang="ru-RU" sz="1600" dirty="0" err="1"/>
              <a:t>мови</a:t>
            </a:r>
            <a:r>
              <a:rPr lang="ru-RU" sz="1600" dirty="0"/>
              <a:t>, книг для </a:t>
            </a:r>
            <a:r>
              <a:rPr lang="ru-RU" sz="1600" dirty="0" err="1"/>
              <a:t>позакласного</a:t>
            </a:r>
            <a:r>
              <a:rPr lang="ru-RU" sz="1600" dirty="0"/>
              <a:t> </a:t>
            </a:r>
            <a:r>
              <a:rPr lang="ru-RU" sz="1600" dirty="0" err="1"/>
              <a:t>читання</a:t>
            </a:r>
            <a:r>
              <a:rPr lang="ru-RU" sz="1600" dirty="0"/>
              <a:t> включено </a:t>
            </a:r>
            <a:r>
              <a:rPr lang="ru-RU" sz="1600" dirty="0" err="1"/>
              <a:t>понад</a:t>
            </a:r>
            <a:r>
              <a:rPr lang="ru-RU" sz="1600" dirty="0"/>
              <a:t> </a:t>
            </a:r>
            <a:r>
              <a:rPr lang="ru-RU" sz="1600" dirty="0" err="1"/>
              <a:t>п'ятдесят</a:t>
            </a:r>
            <a:r>
              <a:rPr lang="ru-RU" sz="1600" dirty="0"/>
              <a:t> </a:t>
            </a:r>
            <a:r>
              <a:rPr lang="ru-RU" sz="1600" dirty="0" err="1"/>
              <a:t>поезій</a:t>
            </a:r>
            <a:r>
              <a:rPr lang="ru-RU" sz="1600" dirty="0"/>
              <a:t> </a:t>
            </a:r>
            <a:r>
              <a:rPr lang="ru-RU" sz="1600" dirty="0" err="1"/>
              <a:t>Анатолія</a:t>
            </a:r>
            <a:r>
              <a:rPr lang="ru-RU" sz="1600" dirty="0"/>
              <a:t> </a:t>
            </a:r>
            <a:r>
              <a:rPr lang="ru-RU" sz="1600" dirty="0" err="1"/>
              <a:t>Качана</a:t>
            </a:r>
            <a:r>
              <a:rPr lang="ru-RU" sz="1600" dirty="0"/>
              <a:t>. </a:t>
            </a:r>
            <a:r>
              <a:rPr lang="ru-RU" sz="1600" dirty="0" err="1"/>
              <a:t>Він</a:t>
            </a:r>
            <a:r>
              <a:rPr lang="ru-RU" sz="1600" dirty="0"/>
              <a:t> не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відомий</a:t>
            </a:r>
            <a:r>
              <a:rPr lang="ru-RU" sz="1600" dirty="0"/>
              <a:t> поет, а й </a:t>
            </a:r>
            <a:r>
              <a:rPr lang="ru-RU" sz="1600" dirty="0" err="1"/>
              <a:t>досвідчений</a:t>
            </a:r>
            <a:r>
              <a:rPr lang="ru-RU" sz="1600" dirty="0"/>
              <a:t> </a:t>
            </a:r>
            <a:r>
              <a:rPr lang="ru-RU" sz="1600" dirty="0" err="1"/>
              <a:t>журналіст</a:t>
            </a:r>
            <a:r>
              <a:rPr lang="ru-RU" sz="1600" dirty="0"/>
              <a:t>, </a:t>
            </a:r>
            <a:r>
              <a:rPr lang="ru-RU" sz="1600" dirty="0" err="1"/>
              <a:t>сумлінний</a:t>
            </a:r>
            <a:r>
              <a:rPr lang="ru-RU" sz="1600" dirty="0"/>
              <a:t> редактор, </a:t>
            </a:r>
            <a:r>
              <a:rPr lang="ru-RU" sz="1600" dirty="0" err="1"/>
              <a:t>знавець</a:t>
            </a:r>
            <a:r>
              <a:rPr lang="ru-RU" sz="1600" dirty="0"/>
              <a:t> </a:t>
            </a:r>
            <a:r>
              <a:rPr lang="ru-RU" sz="1600" dirty="0" err="1"/>
              <a:t>літератури</a:t>
            </a:r>
            <a:r>
              <a:rPr lang="ru-RU" sz="1600" dirty="0"/>
              <a:t>, </a:t>
            </a:r>
            <a:r>
              <a:rPr lang="ru-RU" sz="1600" dirty="0" err="1"/>
              <a:t>заслужений</a:t>
            </a:r>
            <a:r>
              <a:rPr lang="ru-RU" sz="1600" dirty="0"/>
              <a:t> </a:t>
            </a:r>
            <a:r>
              <a:rPr lang="ru-RU" sz="1600" dirty="0" err="1"/>
              <a:t>працівник</a:t>
            </a:r>
            <a:r>
              <a:rPr lang="ru-RU" sz="1600" dirty="0"/>
              <a:t> </a:t>
            </a:r>
            <a:r>
              <a:rPr lang="ru-RU" sz="1600" dirty="0" err="1"/>
              <a:t>культури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Відмінник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, лауреат </a:t>
            </a:r>
            <a:r>
              <a:rPr lang="ru-RU" sz="1600" dirty="0" err="1"/>
              <a:t>премій</a:t>
            </a:r>
            <a:r>
              <a:rPr lang="ru-RU" sz="1600" dirty="0"/>
              <a:t> </a:t>
            </a:r>
            <a:r>
              <a:rPr lang="ru-RU" sz="1600" dirty="0" err="1"/>
              <a:t>імені</a:t>
            </a:r>
            <a:r>
              <a:rPr lang="ru-RU" sz="1600" dirty="0"/>
              <a:t> </a:t>
            </a:r>
            <a:r>
              <a:rPr lang="ru-RU" sz="1600" dirty="0" err="1"/>
              <a:t>Миколи</a:t>
            </a:r>
            <a:r>
              <a:rPr lang="ru-RU" sz="1600" dirty="0"/>
              <a:t> </a:t>
            </a:r>
            <a:r>
              <a:rPr lang="ru-RU" sz="1600" dirty="0" err="1"/>
              <a:t>Трублаїні</a:t>
            </a:r>
            <a:r>
              <a:rPr lang="ru-RU" sz="1600" dirty="0"/>
              <a:t> та </a:t>
            </a:r>
            <a:r>
              <a:rPr lang="ru-RU" sz="1600" dirty="0" err="1"/>
              <a:t>імені</a:t>
            </a:r>
            <a:r>
              <a:rPr lang="ru-RU" sz="1600" dirty="0"/>
              <a:t> </a:t>
            </a:r>
            <a:r>
              <a:rPr lang="ru-RU" sz="1600" dirty="0" err="1"/>
              <a:t>Лесі</a:t>
            </a:r>
            <a:r>
              <a:rPr lang="ru-RU" sz="1600" dirty="0"/>
              <a:t> </a:t>
            </a:r>
            <a:r>
              <a:rPr lang="ru-RU" sz="1600" dirty="0" err="1"/>
              <a:t>Українки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10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6" name="Picture 4" descr="ff57f9789f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7639" y="2564903"/>
            <a:ext cx="3000665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ійбиПр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отолоЗ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  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тіпнаК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Сдоун</a:t>
            </a: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</a:t>
            </a:r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                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    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493434"/>
            <a:ext cx="5544616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Прочитай   анаграми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7671" y="2505670"/>
            <a:ext cx="23920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прибій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13216" y="3272210"/>
            <a:ext cx="227177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золото</a:t>
            </a:r>
            <a:endParaRPr lang="ru-RU" sz="54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2464" y="4034681"/>
            <a:ext cx="2442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капітан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8267" y="4718922"/>
            <a:ext cx="19825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судно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44044" name="Picture 2" descr="C:\Documents and Settings\User\Рабочий стол\4.04.- презентации\кнопка перехода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5895975"/>
            <a:ext cx="8112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8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Freeform 14" descr="Крупное конфетти"/>
          <p:cNvSpPr>
            <a:spLocks/>
          </p:cNvSpPr>
          <p:nvPr/>
        </p:nvSpPr>
        <p:spPr bwMode="auto">
          <a:xfrm>
            <a:off x="2411413" y="3789363"/>
            <a:ext cx="4537075" cy="1439862"/>
          </a:xfrm>
          <a:custGeom>
            <a:avLst/>
            <a:gdLst>
              <a:gd name="T0" fmla="*/ 11 w 2915"/>
              <a:gd name="T1" fmla="*/ 551 h 1079"/>
              <a:gd name="T2" fmla="*/ 35 w 2915"/>
              <a:gd name="T3" fmla="*/ 503 h 1079"/>
              <a:gd name="T4" fmla="*/ 131 w 2915"/>
              <a:gd name="T5" fmla="*/ 463 h 1079"/>
              <a:gd name="T6" fmla="*/ 179 w 2915"/>
              <a:gd name="T7" fmla="*/ 423 h 1079"/>
              <a:gd name="T8" fmla="*/ 307 w 2915"/>
              <a:gd name="T9" fmla="*/ 311 h 1079"/>
              <a:gd name="T10" fmla="*/ 483 w 2915"/>
              <a:gd name="T11" fmla="*/ 263 h 1079"/>
              <a:gd name="T12" fmla="*/ 571 w 2915"/>
              <a:gd name="T13" fmla="*/ 199 h 1079"/>
              <a:gd name="T14" fmla="*/ 675 w 2915"/>
              <a:gd name="T15" fmla="*/ 175 h 1079"/>
              <a:gd name="T16" fmla="*/ 1003 w 2915"/>
              <a:gd name="T17" fmla="*/ 119 h 1079"/>
              <a:gd name="T18" fmla="*/ 1187 w 2915"/>
              <a:gd name="T19" fmla="*/ 55 h 1079"/>
              <a:gd name="T20" fmla="*/ 1315 w 2915"/>
              <a:gd name="T21" fmla="*/ 15 h 1079"/>
              <a:gd name="T22" fmla="*/ 1651 w 2915"/>
              <a:gd name="T23" fmla="*/ 31 h 1079"/>
              <a:gd name="T24" fmla="*/ 1771 w 2915"/>
              <a:gd name="T25" fmla="*/ 79 h 1079"/>
              <a:gd name="T26" fmla="*/ 2147 w 2915"/>
              <a:gd name="T27" fmla="*/ 79 h 1079"/>
              <a:gd name="T28" fmla="*/ 2211 w 2915"/>
              <a:gd name="T29" fmla="*/ 143 h 1079"/>
              <a:gd name="T30" fmla="*/ 2299 w 2915"/>
              <a:gd name="T31" fmla="*/ 151 h 1079"/>
              <a:gd name="T32" fmla="*/ 2451 w 2915"/>
              <a:gd name="T33" fmla="*/ 215 h 1079"/>
              <a:gd name="T34" fmla="*/ 2531 w 2915"/>
              <a:gd name="T35" fmla="*/ 271 h 1079"/>
              <a:gd name="T36" fmla="*/ 2619 w 2915"/>
              <a:gd name="T37" fmla="*/ 327 h 1079"/>
              <a:gd name="T38" fmla="*/ 2707 w 2915"/>
              <a:gd name="T39" fmla="*/ 391 h 1079"/>
              <a:gd name="T40" fmla="*/ 2715 w 2915"/>
              <a:gd name="T41" fmla="*/ 415 h 1079"/>
              <a:gd name="T42" fmla="*/ 2731 w 2915"/>
              <a:gd name="T43" fmla="*/ 439 h 1079"/>
              <a:gd name="T44" fmla="*/ 2795 w 2915"/>
              <a:gd name="T45" fmla="*/ 519 h 1079"/>
              <a:gd name="T46" fmla="*/ 2835 w 2915"/>
              <a:gd name="T47" fmla="*/ 543 h 1079"/>
              <a:gd name="T48" fmla="*/ 2883 w 2915"/>
              <a:gd name="T49" fmla="*/ 559 h 1079"/>
              <a:gd name="T50" fmla="*/ 2915 w 2915"/>
              <a:gd name="T51" fmla="*/ 607 h 1079"/>
              <a:gd name="T52" fmla="*/ 2907 w 2915"/>
              <a:gd name="T53" fmla="*/ 759 h 1079"/>
              <a:gd name="T54" fmla="*/ 2459 w 2915"/>
              <a:gd name="T55" fmla="*/ 871 h 1079"/>
              <a:gd name="T56" fmla="*/ 2035 w 2915"/>
              <a:gd name="T57" fmla="*/ 903 h 1079"/>
              <a:gd name="T58" fmla="*/ 1779 w 2915"/>
              <a:gd name="T59" fmla="*/ 951 h 1079"/>
              <a:gd name="T60" fmla="*/ 1603 w 2915"/>
              <a:gd name="T61" fmla="*/ 991 h 1079"/>
              <a:gd name="T62" fmla="*/ 1459 w 2915"/>
              <a:gd name="T63" fmla="*/ 1031 h 1079"/>
              <a:gd name="T64" fmla="*/ 1323 w 2915"/>
              <a:gd name="T65" fmla="*/ 1079 h 1079"/>
              <a:gd name="T66" fmla="*/ 1123 w 2915"/>
              <a:gd name="T67" fmla="*/ 1039 h 1079"/>
              <a:gd name="T68" fmla="*/ 979 w 2915"/>
              <a:gd name="T69" fmla="*/ 967 h 1079"/>
              <a:gd name="T70" fmla="*/ 731 w 2915"/>
              <a:gd name="T71" fmla="*/ 887 h 1079"/>
              <a:gd name="T72" fmla="*/ 539 w 2915"/>
              <a:gd name="T73" fmla="*/ 855 h 1079"/>
              <a:gd name="T74" fmla="*/ 299 w 2915"/>
              <a:gd name="T75" fmla="*/ 831 h 1079"/>
              <a:gd name="T76" fmla="*/ 195 w 2915"/>
              <a:gd name="T77" fmla="*/ 791 h 1079"/>
              <a:gd name="T78" fmla="*/ 99 w 2915"/>
              <a:gd name="T79" fmla="*/ 727 h 1079"/>
              <a:gd name="T80" fmla="*/ 3 w 2915"/>
              <a:gd name="T81" fmla="*/ 631 h 1079"/>
              <a:gd name="T82" fmla="*/ 11 w 2915"/>
              <a:gd name="T83" fmla="*/ 551 h 1079"/>
              <a:gd name="T84" fmla="*/ 35 w 2915"/>
              <a:gd name="T85" fmla="*/ 519 h 1079"/>
              <a:gd name="T86" fmla="*/ 11 w 2915"/>
              <a:gd name="T87" fmla="*/ 551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15" h="1079">
                <a:moveTo>
                  <a:pt x="11" y="551"/>
                </a:moveTo>
                <a:cubicBezTo>
                  <a:pt x="15" y="538"/>
                  <a:pt x="22" y="511"/>
                  <a:pt x="35" y="503"/>
                </a:cubicBezTo>
                <a:cubicBezTo>
                  <a:pt x="40" y="500"/>
                  <a:pt x="121" y="466"/>
                  <a:pt x="131" y="463"/>
                </a:cubicBezTo>
                <a:cubicBezTo>
                  <a:pt x="146" y="448"/>
                  <a:pt x="164" y="438"/>
                  <a:pt x="179" y="423"/>
                </a:cubicBezTo>
                <a:cubicBezTo>
                  <a:pt x="218" y="384"/>
                  <a:pt x="256" y="337"/>
                  <a:pt x="307" y="311"/>
                </a:cubicBezTo>
                <a:cubicBezTo>
                  <a:pt x="363" y="283"/>
                  <a:pt x="422" y="273"/>
                  <a:pt x="483" y="263"/>
                </a:cubicBezTo>
                <a:cubicBezTo>
                  <a:pt x="509" y="244"/>
                  <a:pt x="542" y="213"/>
                  <a:pt x="571" y="199"/>
                </a:cubicBezTo>
                <a:cubicBezTo>
                  <a:pt x="600" y="185"/>
                  <a:pt x="645" y="181"/>
                  <a:pt x="675" y="175"/>
                </a:cubicBezTo>
                <a:cubicBezTo>
                  <a:pt x="784" y="152"/>
                  <a:pt x="893" y="137"/>
                  <a:pt x="1003" y="119"/>
                </a:cubicBezTo>
                <a:cubicBezTo>
                  <a:pt x="1062" y="89"/>
                  <a:pt x="1125" y="78"/>
                  <a:pt x="1187" y="55"/>
                </a:cubicBezTo>
                <a:cubicBezTo>
                  <a:pt x="1234" y="37"/>
                  <a:pt x="1263" y="22"/>
                  <a:pt x="1315" y="15"/>
                </a:cubicBezTo>
                <a:cubicBezTo>
                  <a:pt x="1360" y="0"/>
                  <a:pt x="1625" y="30"/>
                  <a:pt x="1651" y="31"/>
                </a:cubicBezTo>
                <a:cubicBezTo>
                  <a:pt x="1689" y="50"/>
                  <a:pt x="1729" y="69"/>
                  <a:pt x="1771" y="79"/>
                </a:cubicBezTo>
                <a:cubicBezTo>
                  <a:pt x="1919" y="72"/>
                  <a:pt x="1991" y="63"/>
                  <a:pt x="2147" y="79"/>
                </a:cubicBezTo>
                <a:cubicBezTo>
                  <a:pt x="2179" y="82"/>
                  <a:pt x="2189" y="136"/>
                  <a:pt x="2211" y="143"/>
                </a:cubicBezTo>
                <a:cubicBezTo>
                  <a:pt x="2239" y="152"/>
                  <a:pt x="2270" y="148"/>
                  <a:pt x="2299" y="151"/>
                </a:cubicBezTo>
                <a:cubicBezTo>
                  <a:pt x="2349" y="171"/>
                  <a:pt x="2403" y="191"/>
                  <a:pt x="2451" y="215"/>
                </a:cubicBezTo>
                <a:cubicBezTo>
                  <a:pt x="2480" y="229"/>
                  <a:pt x="2504" y="253"/>
                  <a:pt x="2531" y="271"/>
                </a:cubicBezTo>
                <a:cubicBezTo>
                  <a:pt x="2559" y="326"/>
                  <a:pt x="2568" y="299"/>
                  <a:pt x="2619" y="327"/>
                </a:cubicBezTo>
                <a:cubicBezTo>
                  <a:pt x="2650" y="344"/>
                  <a:pt x="2682" y="366"/>
                  <a:pt x="2707" y="391"/>
                </a:cubicBezTo>
                <a:cubicBezTo>
                  <a:pt x="2710" y="399"/>
                  <a:pt x="2711" y="407"/>
                  <a:pt x="2715" y="415"/>
                </a:cubicBezTo>
                <a:cubicBezTo>
                  <a:pt x="2719" y="424"/>
                  <a:pt x="2727" y="430"/>
                  <a:pt x="2731" y="439"/>
                </a:cubicBezTo>
                <a:cubicBezTo>
                  <a:pt x="2752" y="488"/>
                  <a:pt x="2745" y="491"/>
                  <a:pt x="2795" y="519"/>
                </a:cubicBezTo>
                <a:cubicBezTo>
                  <a:pt x="2809" y="527"/>
                  <a:pt x="2821" y="537"/>
                  <a:pt x="2835" y="543"/>
                </a:cubicBezTo>
                <a:cubicBezTo>
                  <a:pt x="2850" y="550"/>
                  <a:pt x="2883" y="559"/>
                  <a:pt x="2883" y="559"/>
                </a:cubicBezTo>
                <a:cubicBezTo>
                  <a:pt x="2897" y="573"/>
                  <a:pt x="2915" y="584"/>
                  <a:pt x="2915" y="607"/>
                </a:cubicBezTo>
                <a:cubicBezTo>
                  <a:pt x="2915" y="658"/>
                  <a:pt x="2914" y="709"/>
                  <a:pt x="2907" y="759"/>
                </a:cubicBezTo>
                <a:cubicBezTo>
                  <a:pt x="2884" y="932"/>
                  <a:pt x="2472" y="871"/>
                  <a:pt x="2459" y="871"/>
                </a:cubicBezTo>
                <a:cubicBezTo>
                  <a:pt x="2350" y="907"/>
                  <a:pt x="2161" y="889"/>
                  <a:pt x="2035" y="903"/>
                </a:cubicBezTo>
                <a:cubicBezTo>
                  <a:pt x="1949" y="932"/>
                  <a:pt x="1869" y="942"/>
                  <a:pt x="1779" y="951"/>
                </a:cubicBezTo>
                <a:cubicBezTo>
                  <a:pt x="1720" y="981"/>
                  <a:pt x="1674" y="981"/>
                  <a:pt x="1603" y="991"/>
                </a:cubicBezTo>
                <a:cubicBezTo>
                  <a:pt x="1554" y="1007"/>
                  <a:pt x="1509" y="1021"/>
                  <a:pt x="1459" y="1031"/>
                </a:cubicBezTo>
                <a:cubicBezTo>
                  <a:pt x="1416" y="1059"/>
                  <a:pt x="1373" y="1069"/>
                  <a:pt x="1323" y="1079"/>
                </a:cubicBezTo>
                <a:cubicBezTo>
                  <a:pt x="1252" y="1072"/>
                  <a:pt x="1192" y="1053"/>
                  <a:pt x="1123" y="1039"/>
                </a:cubicBezTo>
                <a:cubicBezTo>
                  <a:pt x="1078" y="1005"/>
                  <a:pt x="1032" y="985"/>
                  <a:pt x="979" y="967"/>
                </a:cubicBezTo>
                <a:cubicBezTo>
                  <a:pt x="909" y="915"/>
                  <a:pt x="816" y="898"/>
                  <a:pt x="731" y="887"/>
                </a:cubicBezTo>
                <a:cubicBezTo>
                  <a:pt x="658" y="863"/>
                  <a:pt x="623" y="861"/>
                  <a:pt x="539" y="855"/>
                </a:cubicBezTo>
                <a:cubicBezTo>
                  <a:pt x="456" y="838"/>
                  <a:pt x="387" y="836"/>
                  <a:pt x="299" y="831"/>
                </a:cubicBezTo>
                <a:cubicBezTo>
                  <a:pt x="264" y="819"/>
                  <a:pt x="227" y="810"/>
                  <a:pt x="195" y="791"/>
                </a:cubicBezTo>
                <a:cubicBezTo>
                  <a:pt x="170" y="776"/>
                  <a:pt x="129" y="737"/>
                  <a:pt x="99" y="727"/>
                </a:cubicBezTo>
                <a:cubicBezTo>
                  <a:pt x="51" y="711"/>
                  <a:pt x="19" y="679"/>
                  <a:pt x="3" y="631"/>
                </a:cubicBezTo>
                <a:cubicBezTo>
                  <a:pt x="6" y="604"/>
                  <a:pt x="0" y="575"/>
                  <a:pt x="11" y="551"/>
                </a:cubicBezTo>
                <a:cubicBezTo>
                  <a:pt x="36" y="496"/>
                  <a:pt x="58" y="588"/>
                  <a:pt x="35" y="519"/>
                </a:cubicBezTo>
                <a:cubicBezTo>
                  <a:pt x="25" y="549"/>
                  <a:pt x="35" y="539"/>
                  <a:pt x="11" y="551"/>
                </a:cubicBezTo>
                <a:close/>
              </a:path>
            </a:pathLst>
          </a:custGeom>
          <a:pattFill prst="lgConfetti">
            <a:fgClr>
              <a:srgbClr val="FF9933"/>
            </a:fgClr>
            <a:bgClr>
              <a:srgbClr val="FFFF66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03" name="Picture 55" descr="5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60563"/>
            <a:ext cx="3032125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nan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84763"/>
            <a:ext cx="1116012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184ad40ba05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250825" y="3789363"/>
            <a:ext cx="966788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banan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1116012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184ad40ba05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250825" y="333375"/>
            <a:ext cx="966788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banan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8913"/>
            <a:ext cx="1508125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184ad40ba05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4284663" y="260350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banan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1508125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184ad40ba05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7956550" y="333375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banan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628775"/>
            <a:ext cx="1116012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184ad40ba05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8027988" y="3644900"/>
            <a:ext cx="966787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banan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084763"/>
            <a:ext cx="1116012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banan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3368" flipH="1">
            <a:off x="6732588" y="1125538"/>
            <a:ext cx="1066800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2CA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963" y="620713"/>
            <a:ext cx="1223963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2CA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765175"/>
            <a:ext cx="12954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184ad40ba05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1979613" y="2997200"/>
            <a:ext cx="1243012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184ad40ba05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3995738" y="2708275"/>
            <a:ext cx="62071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47" descr="184ad40ba05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4211638" y="2924175"/>
            <a:ext cx="62071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184ad40ba05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1"/>
          <a:stretch>
            <a:fillRect/>
          </a:stretch>
        </p:blipFill>
        <p:spPr bwMode="auto">
          <a:xfrm>
            <a:off x="3779838" y="2852738"/>
            <a:ext cx="62071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Picture 49" descr="banani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79216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banani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20938"/>
            <a:ext cx="79216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Picture 51" descr="banani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792162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чу20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у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bird4-2"/>
          <p:cNvPicPr>
            <a:picLocks noChangeAspect="1" noChangeArrowheads="1" noCrop="1"/>
          </p:cNvPicPr>
          <p:nvPr/>
        </p:nvPicPr>
        <p:blipFill>
          <a:blip r:embed="rId1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429000"/>
            <a:ext cx="8667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7" name="AutoShape 5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7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000" fill="hold"/>
                                        <p:tgtEl>
                                          <p:spTgt spid="20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15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-0.0037 C -0.0665 -0.20046 0.05365 -0.36759 0.20834 -0.37708 C 0.36303 -0.38704 0.4941 -0.23472 0.50087 -0.03796 C 0.50782 0.1588 0.38803 0.32593 0.23299 0.33542 C 0.0783 0.34491 -0.05278 0.19306 -0.05937 -0.0037 Z " pathEditMode="relative" rAng="16043093" ptsTypes="fffff">
                                      <p:cBhvr>
                                        <p:cTn id="116" dur="3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3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26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-0.08403 L -0.5309 -0.08403 L -0.5309 0.5338 L -0.04271 0.5338 L -0.04271 -0.08403 Z " pathEditMode="relative" rAng="0" ptsTypes="FFFFF">
                                      <p:cBhvr>
                                        <p:cTn id="127" dur="3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1158 0.30995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1979 0.24189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6527 0.27847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13912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3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3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31094 0.27338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0509 L 0.30243 0.22061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L -0.04323 0.25232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0"/>
                </p:tgtEl>
              </p:cMediaNode>
            </p:audio>
          </p:childTnLst>
        </p:cTn>
      </p:par>
    </p:tnLst>
    <p:bldLst>
      <p:bldP spid="2062" grpId="0" animBg="1"/>
      <p:bldP spid="2062" grpId="1" animBg="1"/>
      <p:bldP spid="2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400" y="1326778"/>
            <a:ext cx="6419056" cy="634082"/>
          </a:xfrm>
        </p:spPr>
        <p:txBody>
          <a:bodyPr>
            <a:noAutofit/>
          </a:bodyPr>
          <a:lstStyle/>
          <a:p>
            <a:r>
              <a:rPr lang="uk-UA" sz="2800" dirty="0" smtClean="0"/>
              <a:t>- Чому дівчинка прийшла до моря?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427" y="2931441"/>
            <a:ext cx="6755973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600" b="1" dirty="0" smtClean="0"/>
              <a:t>прибій</a:t>
            </a:r>
            <a:endParaRPr lang="ru-RU" sz="16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26703" y="692696"/>
            <a:ext cx="641905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FF0000"/>
                </a:solidFill>
              </a:rPr>
              <a:t>Виразне читання вірша вчителем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2276872"/>
            <a:ext cx="641905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rgbClr val="FF0000"/>
                </a:solidFill>
              </a:rPr>
              <a:t>Словникова робота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2766" y="3429000"/>
            <a:ext cx="745846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600" b="1" dirty="0" err="1"/>
              <a:t>кудлай</a:t>
            </a:r>
            <a:endParaRPr lang="ru-RU" sz="16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429000"/>
            <a:ext cx="653754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600" b="1" dirty="0" err="1"/>
              <a:t>курай</a:t>
            </a:r>
            <a:endParaRPr lang="ru-RU" sz="16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2736" y="3573016"/>
            <a:ext cx="82089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600" b="1" dirty="0" smtClean="0"/>
              <a:t>вибачай</a:t>
            </a:r>
            <a:endParaRPr lang="ru-RU" sz="16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752" y="3717032"/>
            <a:ext cx="903649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600" b="1" dirty="0" smtClean="0"/>
              <a:t>зустрічай</a:t>
            </a:r>
            <a:endParaRPr lang="ru-RU" sz="16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1948" y="3429000"/>
            <a:ext cx="82089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600" b="1" dirty="0" smtClean="0"/>
              <a:t>дібров</a:t>
            </a:r>
            <a:endParaRPr lang="ru-RU" sz="16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433394"/>
            <a:ext cx="82089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3800" b="1" dirty="0" smtClean="0"/>
              <a:t>небокрай</a:t>
            </a:r>
            <a:endParaRPr lang="ru-RU" sz="13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2736" y="3573016"/>
            <a:ext cx="82089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600" b="1" dirty="0" smtClean="0"/>
              <a:t>туман</a:t>
            </a:r>
            <a:endParaRPr lang="ru-RU" sz="16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6847" y="3217950"/>
            <a:ext cx="82089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600" b="1" dirty="0" smtClean="0"/>
              <a:t>капітан</a:t>
            </a:r>
            <a:endParaRPr lang="ru-RU" sz="16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3356992"/>
            <a:ext cx="82089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600" b="1" dirty="0"/>
              <a:t>н</a:t>
            </a:r>
            <a:r>
              <a:rPr lang="uk-UA" sz="16600" b="1" dirty="0" smtClean="0"/>
              <a:t>а льоту</a:t>
            </a:r>
            <a:endParaRPr lang="ru-RU" sz="16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3356992"/>
            <a:ext cx="82089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600" b="1" dirty="0" smtClean="0"/>
              <a:t>судно</a:t>
            </a:r>
            <a:endParaRPr lang="ru-RU" sz="16600" b="1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9" y="476672"/>
            <a:ext cx="2091321" cy="1404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Лида\КАРТИНКИ\Анимационные картинки для презентаций. Часть 1\Море\c07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5" y="1861291"/>
            <a:ext cx="1676400" cy="2095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7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501</Words>
  <Application>Microsoft Office PowerPoint</Application>
  <PresentationFormat>Экран (4:3)</PresentationFormat>
  <Paragraphs>86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Гра "Відновіть вірш"</vt:lpstr>
      <vt:lpstr>Гра "Утвори прислів'я"</vt:lpstr>
      <vt:lpstr>Презентация PowerPoint</vt:lpstr>
      <vt:lpstr>Презентация PowerPoint</vt:lpstr>
      <vt:lpstr>Презентация PowerPoint</vt:lpstr>
      <vt:lpstr>- Чому дівчинка прийшла до моря?</vt:lpstr>
      <vt:lpstr>Презентация PowerPoint</vt:lpstr>
      <vt:lpstr>Вправи на розвиток швидкості читання</vt:lpstr>
      <vt:lpstr>Презентация PowerPoint</vt:lpstr>
      <vt:lpstr>В презентації використані слайди: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16</cp:revision>
  <dcterms:modified xsi:type="dcterms:W3CDTF">2012-03-15T19:08:05Z</dcterms:modified>
</cp:coreProperties>
</file>