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slide" Target="slide2.xml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4" y="0"/>
            <a:ext cx="9144000" cy="68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00" y="1700808"/>
            <a:ext cx="59436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99669" y="3244334"/>
            <a:ext cx="2961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(урок </a:t>
            </a:r>
            <a:r>
              <a:rPr lang="uk-UA" b="1" dirty="0"/>
              <a:t>математики в 3 </a:t>
            </a:r>
            <a:r>
              <a:rPr lang="uk-UA" b="1" dirty="0" smtClean="0"/>
              <a:t>класі)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156533"/>
            <a:ext cx="54006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Рудакова Л.В., </a:t>
            </a:r>
            <a:r>
              <a:rPr lang="uk-UA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вчителька </a:t>
            </a:r>
            <a:r>
              <a:rPr lang="uk-UA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початкових </a:t>
            </a:r>
            <a:r>
              <a:rPr lang="uk-UA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класів</a:t>
            </a:r>
          </a:p>
          <a:p>
            <a:pPr>
              <a:lnSpc>
                <a:spcPct val="115000"/>
              </a:lnSpc>
            </a:pPr>
            <a:r>
              <a:rPr lang="uk-UA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Новотроїцької </a:t>
            </a:r>
            <a:r>
              <a:rPr lang="uk-UA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ЗШ І-ІІІ №4 </a:t>
            </a:r>
            <a:endParaRPr lang="uk-UA" dirty="0" smtClean="0">
              <a:solidFill>
                <a:srgbClr val="0070C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Волноваського </a:t>
            </a:r>
            <a:r>
              <a:rPr lang="uk-UA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району Донецької області</a:t>
            </a: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76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1" name="Picture 3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"/>
            <a:ext cx="9144000" cy="68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556792"/>
            <a:ext cx="828092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№ 818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Перше </a:t>
            </a:r>
            <a:r>
              <a:rPr lang="ru-RU" sz="3200" b="1" dirty="0">
                <a:solidFill>
                  <a:srgbClr val="0070C0"/>
                </a:solidFill>
              </a:rPr>
              <a:t>число 800, друге — у 2 рази </a:t>
            </a:r>
            <a:r>
              <a:rPr lang="ru-RU" sz="3200" b="1" dirty="0" err="1">
                <a:solidFill>
                  <a:srgbClr val="0070C0"/>
                </a:solidFill>
              </a:rPr>
              <a:t>менше</a:t>
            </a:r>
            <a:r>
              <a:rPr lang="ru-RU" sz="3200" b="1" dirty="0">
                <a:solidFill>
                  <a:srgbClr val="0070C0"/>
                </a:solidFill>
              </a:rPr>
              <a:t> за перше, а </a:t>
            </a:r>
            <a:r>
              <a:rPr lang="ru-RU" sz="3200" b="1" dirty="0" err="1">
                <a:solidFill>
                  <a:srgbClr val="0070C0"/>
                </a:solidFill>
              </a:rPr>
              <a:t>третє</a:t>
            </a:r>
            <a:r>
              <a:rPr lang="ru-RU" sz="3200" b="1" dirty="0">
                <a:solidFill>
                  <a:srgbClr val="0070C0"/>
                </a:solidFill>
              </a:rPr>
              <a:t> — в 4 рази </a:t>
            </a:r>
            <a:r>
              <a:rPr lang="ru-RU" sz="3200" b="1" dirty="0" err="1">
                <a:solidFill>
                  <a:srgbClr val="0070C0"/>
                </a:solidFill>
              </a:rPr>
              <a:t>менше</a:t>
            </a:r>
            <a:r>
              <a:rPr lang="ru-RU" sz="3200" b="1" dirty="0">
                <a:solidFill>
                  <a:srgbClr val="0070C0"/>
                </a:solidFill>
              </a:rPr>
              <a:t> за друге. </a:t>
            </a:r>
            <a:r>
              <a:rPr lang="ru-RU" sz="3200" b="1" dirty="0" err="1">
                <a:solidFill>
                  <a:srgbClr val="0070C0"/>
                </a:solidFill>
              </a:rPr>
              <a:t>Знайди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третє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число.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573016"/>
            <a:ext cx="7723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800:2=400 – друге число</a:t>
            </a:r>
            <a:endParaRPr lang="ru-RU" sz="3200" b="1" dirty="0"/>
          </a:p>
          <a:p>
            <a:r>
              <a:rPr lang="uk-UA" sz="3200" b="1" dirty="0" smtClean="0"/>
              <a:t>400:4-100  -  третє число</a:t>
            </a:r>
          </a:p>
          <a:p>
            <a:r>
              <a:rPr lang="uk-UA" sz="3200" b="1" dirty="0" smtClean="0"/>
              <a:t>Відповідь: третє число дорівнює 100.</a:t>
            </a:r>
            <a:endParaRPr lang="ru-RU" sz="3200" b="1" dirty="0"/>
          </a:p>
        </p:txBody>
      </p:sp>
      <p:sp>
        <p:nvSpPr>
          <p:cNvPr id="5" name="AutoShape 2" descr="data:image/jpeg;base64,/9j/4AAQSkZJRgABAQAAAQABAAD/2wCEAAkGBhIQEBQSEBQUFRQUFBAUFBAVFhUUFBQQFBQVFRYVFBUXHCYeFxkjGRQWHy8gIycpLCwsFh4xNTAqNSYrLCkBCQoKDgwOGg8PGiwcHSQsKSwqKSkpKSkpKSksKSwsLC0sKSksKSksLCksKSwpKSwsLCwpKSkpLCwsLCwpLCksLP/AABEIAMIBAwMBIgACEQEDEQH/xAAcAAEAAQUBAQAAAAAAAAAAAAAABgECBAUHAwj/xAA+EAACAQICBgcGBAUEAwEAAAAAAQIDEQQFBhIhMUFREyJhcYGRsQcyQqHB0VJicpIjgqLC4RSy8PEzNHNT/8QAGAEBAQEBAQAAAAAAAAAAAAAAAAMCBAH/xAAhEQACAwACAwEBAQEAAAAAAAAAAQIDERIhMUFRMkITIv/aAAwDAQACEQMRAD8A7iAAAAAAAAAAAAAAAAAAAAAAAAAAAUci2c7ES0t03p4ONl16rXVpJ/OT4L14Hjeds8bSWslMsSkVhiEz58zLSTE4ipr1Ks73vGMW4xj+lL/snehGlk6sNSrK84NJye+UXub7eHgYjYpPCcbVJ4dOTBj4StrIyChUAAAAAAAAAAAAAAAAAAAAAAAAAAAAAAAAAAAAAAAHnVqJIValkc6060+6K9DDtOrulPhT7uc/Q8bSWszKSitZk6b6erD3pUbSrPfxVNPjLm+S8zk9fESqSc5tylJ3cm7tvtLZSbbbbbe1t7W3zbKHJKTkcU5uT7KG40WxThiF2pry2mnNhkMf48ey/wBhD9IQ/SO55FX1oo3JHdHPdRIjsO8GFjs3pUfelt/AtsvLh4mnzrSJ3dOi92yVRc+UfuR1u+8w5E3P4b/EaWzf/jgkucrt+SsYFTP68vjt3JL6GvBjWY5MyZZnWe+pP9zXoWPGVPxz/dL7niDw80yKeY1Yu6qT/c38nsJJkOeOq9SpbXSumtmslv2cyJmXlFXVr03+ZLwl1fqaTPYvGTwFAVLlQAAAAAADzq1kgC9stdVEM0n9oVHCtwj/ABKn4IvZF/nlw7trINV9puMcrro0r+5qt7OV73MOyKJytjHo7applxCNFtMlioXfVktk4cn2c0yY4etrI0nptPVqPYAHp6AAAACjAIh7Qs5qYfCTlSdpNxgpcUpb2u2xxZRb2vzOs+0yF8M/10/VnOYZbJrYrLm+Pcc9ibliOW1OUsRrujLZRM/F4Xo7a297jCmyco8eiUo8Xh5m+0Uw2tUv3I0RPdDMtsl/zabqWvTdK2WnRMjo2ij3z/G9FRdvel1Y+O9+R74ClaKI9pVitaqoLdBbf1S2+ljok8R1SeI0gAIkAAAAClyoAPXCP+JD9cP9yPIycuoOdWEY79ZPwTu2D1E9ABc6CoAAAB5VquqgCleuoo5Zpt7QW3KhhZW3qdZfOMH6y8uY9oOmzk5YahLZtVWa+cIv1fhzOekLLPSOa23+YhsqkVUS5QIHMZ+QZi6FeMr7JNRl3Pc/Bnachx2vFHCnR2HV9D67cI35LzOip9YdVD6aJ4ipbTewuLHQAAACjKgA0+bZZGqrSSaTTSavtW5kexeSxim333JdjMwpU/fnFPlvfktpz32gaVw6B0qV9ap1b2taHxfLZ4mXJLszKSitOf5rjumqykvdvaP6Fu+/iYhSJW5xt6cDevT3y/D69RLxOuaK5faKOfaJYDWlrc38jsGS4XVijqrWROyqORNlsjG73JNvuRAMTXdScpvfJt+fAn2Kpa1OUVvcZLxaaIBGjJy1UnrXtq2235WPZnsy2Mbuy38jc4LRepPbUeouW+XluRt8kyRUVrTs6j/p7F9zbBR+iMPpq6GjlCO+Lk+cm38txmQy+kt1OC/lRkA1hvEazOJU6VKUtSF31YrVXvP7b/AhZtNIMx6WrZPqwul2vi/p4GrJyesjJ6wSvRnLdSHSS96a2dkP87/I0uR5b01Tb7kdsu3lHxJqkexXs1BeyoAKFQAAC2UrEE9oWlv+np9HTf8AFqJ2/JDc5d/Bf4JVnOYxo0pTm7RjFyb7FtOB5xmcsTWnVnvk9i/DH4YruX1JWSxYRtnxWIw7l0IXKQjcyqcOC3s5kjkS0rCklvKyg77rI32U6PuW1mvzim4V3Tt7trdzV7932LOHFd+S7hxjr8mPQpOclFePcdS0UwbUUc+ySUOlSurt+fcdZyGCUUUrWIrVHEbyC2FxRFShUAAAtnNJNt2S2tvgiLZtpJKbcaL1Y/j+KXdyXzPfSrMHspLkpS+i+V/IjhOUvRKUvSPOvU2HP86xnS1pPhHqruW9+dyWaQY7o6Umt72Lvf8Ay/gQWKITfo55v0VKW22LmeuCpa0+4wlrJpayb6C0+uoPldeG9HVMLTtE5jo1DUq03ynHybs/kzqkUdcX0d0H0VLVTV72V3x4lwNmwAAAanSHMeip2i+tO6XYuL+nibWUkld7lvfYQTNMf01Vy4borlFbvv4mZPDMniMQrCDk0krttJLtZQkGi2XXk6slsWyP6uL+niTS0ilpu8qy9Uaajx3yfOXHw4GYAWOgAAAFs3ZFx44mVkAc49qucNU40U//ACO8v0Q4eMmvI5iiTe0XFOeNa4QhBLxvJ+q8iOUkclj2Rw2PZM9acbEl0dyRzabW81OU4LpJrkvU6po9lShFMrVHOy9MMXIyMFlShDcc607zaLq9DT+H32ufCP3/AOyZacaWLCUtSm10s01FfhXGb7Fw5s5HC8pXd22223vbe9sWz9I8tn/KPaMXsa33Vn2nYdGMW5RV+zzOU4Glr1FFbltOsaL4S0UKl1p7SutJZDcXFq2I1OeaSUcJDXrS1U2orY5Nt8EltZYu3huClyEP2m4ThUf7J/Y8avtQwy3Ocu6D/usZ5R+mecfpk6Rf+zO/5Ld2qjVzew2FDGrMaaqxXRyvKKUtutFPjbdtuWY7JJU6cp1JwSjFydrvYld8jDW9kmt7RAtL8bGU4U4X6qvNv/8ASXDuUbfuNLGNkUnUdSbk/ibfmXyOdvWczevTymzdZLguopPe5Ly2mlau0ubJZlcLpcluRuH0pX7Zvsqp2lD9UfVHTCAZLQ1q1Nfmi/CPW+hPy8DogAAbKAAtnNJNvcldvsANNpPmGpT6Nb57+yC3+e7zImZOZY11qsp8HsiuUVu+/iYxFvWQk9Z6Yeg6k4wjvk0l9yfYXDqnCMI7opL/ACR/RTA7ZVXw6se/4n6LzJKbiikF1oABs2AAADHxnusyDyxEbxAOE6eU2sdN/ijTf9Or/aaWiiY+03L7VIVV2wfqv7iG4edjkmskzhsWSZNdEMEtjZLc90jp4KhrPbJq0IcZS+y4s5/gdJY4eHVWtLgtyv2vkaHMMxqYio6lWTk35Jcorgi0rEliLysUViKY7HTr1JVarvKTu36JLglyK01ZXPKETJo0teaijnS1nMlrJHollus1J8Xc6xlOG1YoimieW2S2E5px1YnYliw70sWHjj8UoRbbSSTbb3JLe2cK0qz+WNxDlt6ON404/l4y73v8kTn2oZ64UlQg+tVbv2U42v5uy8znFGg+C2kbG2+KOe1tvijzhhy6Vo7trMqGV1ZbjOyzRqbmnLcuHaYVciaql8JdoenGEY8kvPe/mXe0fNOjwvRp7aslH+VdaX0XiX08R/po6sEta21vdG/qyC6V5jOtXtKTeorbeDe12XkVnJJYi9klGOI1dFWFSYtsPKbOY4z3wFPWn3E1yyjZIjej+BlNrVTbfI6lo/orZKVb9i/uf0RaEejohF4ZeiuXNXqyW9Wh3cZfTzJGUjG2xeRUulh0pYgAD09BpNKMdqU+jW+e/wDQt/nu8zdNkFzbG9LVlLhuj+lbvPf4mZPoxN4jDKwg20ltbaSXayht9GcHr1tZ7oK/8z2L6vwJJaSS0lGBwqpU4wXwpLx4vzuZABc6AAAAAAAUkthUAEM01ybpqM48Wrp8pLan5nGZRcW01ZptNcmuB9GZhhtaLOUaY6JS13VpLa/ejz7V2kbIb2iF0OXaIYtoewyYZXVW+LXeeVahqvbvI8Xmshweay2JvdGMBrz1ufoaSMLtJb2dH0QyuyWwpUu9KUx70mWSYPVijZYudolcNSsjxzN9VnQdRxLTDMenxtR/DB9HH+X3v6mzxwdeEXeX3MXN6epiq0eVWp5Ntr5MsU1bacqk02ziU3GTZMspzvCyag5Wb2LWTim+V3sJrl2Bg91jitSknuOhaDZ7KVNRm7uPVu+KW5+XoVhPXjL12cnjGYVOtOXNyfhc51Wq69SUvxSbJjnmK1aM3xs14vZ9SGUkRmQsZdJnk1d25uxfNl2Ep3mjC8k0tZ0nQ7AWSt2HRcNCyOc6H43opKMvcbSv+F8+46VE7U9O+L1FQAemgAADWaQ43o6Lt70+qvHe/L1IWbbSXGa9bVW6Ct/M9r+i8DUkpPWQk9YJjo1hNSgm983reG5fLb4kTwuH6ScYL4ml4X2/I6BCKSSW5KyXYj2CNQXsuABQqAAAAAAAAAUkrmuxuWKfA2RbN2QBB86ymnShKctiinJvsSucmqV3UnKT4tu3JcjontTzrVpxoRe2o7y/+cfvK37Wc4gvNnPa9eHLdLXhtciwfSVL8th17R7A6sUQjQ/Kt2w6fgaGrFForFheEeKwykjHxtO8TJLJmjZx3SzRGrLEyqU9XVnZtO6akkk+G29jW0NFJcbs7HicDGRjPK4RVzHBbpP/ADjunIcxyV0Y627avmzN0UqatSVvyv1PXTnM4zrKhT2qDvN/n4R8FfzMbRhXnJ9qXkT659E1n+nRs9N6cI0E4q0pzjfa7WSbezvsQ+mrIlOnL6lJfml/tIrrbDFn6J2/o86jNjkWBc7yXD0Rq6jJlolQUaes/wALb8RWtYqWs2WBp2R0TI8Rr0IN70tV98Xb6EBw8bImui3/AK/80voWh5LQ8m4ABQsDwxmJVOnKb+FN+PBeZ7mg0sxVoRpr4nd/pj/n0PG8R43iIxKbbbe9ttvtZQAic5utFcNrVXPhCP8AVLYvlclpptFsPq0dbjOTfgti9GbkrFdF4rEAAaNAAAAAAAAABmuzXMI0oOU5KKW9tpL5mdVlZHH/AGp5q6lenRT6sI68lw15Oy8kvmZlLitMTlxWkaz/ADV4rEzq/C3aC5Qjsj9/EtyrDdJUXJevAwETHQ/K72bW/aQrXKWnNWuUtZOtGcv1YolkI2Rg5XhtWKNgdJ2FJSsRXS3TKngo7etUlfUpp2v2yfCJIcdVtE4DnmYyxGJq1JPfKSS5Qi7RS8PVk5y4olZPiuic6N6aYmtUlKtqqnbq2ja0r7k73atcppXp9qxdLDu9R7HNbVBfWXoQb/Vz1dXWdrWstmzwMZtIk7OsRF2vMQ1rJt7W+L33e9kt0Mwt1u47e9kTw1F1Jdh0HQ9xpSansUrbeCa5ntfT0VdPTX+0PD2p0nym15x/wQqMjqen2XqrhZuFnq2mrbfd37uy5yiDPLV/0eXLJCZNcsq2goLs1n3bkQriu9EwyWOxHkH5Fb8m/prYTnR+lq4eHanL9zb9LENwOGdScYL4ml3Li/K50GnBRSS3JJLuWwtBF4L2XAAoVBCdIMTr15co2ivDf82yZYirqQlJ/Cm/JXOeyndtve22+97TEyc2UALqa2rvXqTJE9wFHUpQjyjFeNtvzMgoipc6QAAAAAAAAAAADFx87RZwLSXF9LjK0vzuK7odVenzO+4+F4nJc20EfTznGb1JSctW21Nu7V91rk7ItrojbFySSItluBdWaXBPb9jq+i+VaqWw1eQ6MarWzcTzAYNQSPYx4o3CHFYZdKFkXgGzZr81XVPn/NcM6NepCW9Tl4pu6flY+icVS1kQfSPRGFeWtKN2vi2p25XROceSJWQ5ro5N0hk4TLp1HezsTKhoQk9kfr6kiwOifVattcWl3tbDEavpiNOeSFZXllrbCRYejZCnhdTY1ZrY1yaPcHhh4yldMgmZZc6UnZdXg+XYzos43NbjcvUjxrTMo6QGL2rvRM8nWxGBPR+N93lsJvoto07qdVbFtUXx7X2CEWewg/BINGMr1I9LNdaS6q5R5979DfFsUXF0sOlLAAD09NdpDV1cPPttHzaXpchJLdKn/AX64+jIkSl5Iz8gJ22gup03JqMVdt2SXFmTB0DDYmNSKlBpp8vRnqYeVYBUaajx3yfOT3/bwMwudKAAAAAAAAAAAALZwuYdTL02ZwAMWjglEyUioAAAAKNHnPDp7z1ABjLAx5HtGkkXgA02caPKq9eDUZ8b+7Lv5PtI3XyqtD3oS70rrzRPQZcUzDgmc9WFm90JftZl4fR6tU+DVXOWz5b/AJE3B5wPOCNHl+itOn1pdeXb7q7l9zcQopHoDeYbSwAAHoAABqdJqV8O2vhlGXhu+pDjolakpRcZbmmmuxkUqaLVta0dVxvsk3bZ2onJE5xZp6cHJpJNtuyS3tkvyTI1RWvOzm/KK5Lt7T1ynJIUNvvTe+XLsiuBsj2McPYxzyAAbNg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17232"/>
            <a:ext cx="2178943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1985615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61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"/>
            <a:ext cx="9144000" cy="68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267744" y="1196752"/>
            <a:ext cx="4894312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600" dirty="0" smtClean="0">
                <a:solidFill>
                  <a:srgbClr val="C00000"/>
                </a:solidFill>
              </a:rPr>
              <a:t>Підсумок уроку</a:t>
            </a:r>
            <a:endParaRPr lang="ru-RU" sz="3600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63959"/>
            <a:ext cx="7056784" cy="182508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i="1" dirty="0" err="1" smtClean="0">
                <a:solidFill>
                  <a:srgbClr val="0070C0"/>
                </a:solidFill>
              </a:rPr>
              <a:t>-Як</a:t>
            </a:r>
            <a:r>
              <a:rPr lang="uk-UA" i="1" dirty="0" smtClean="0">
                <a:solidFill>
                  <a:srgbClr val="0070C0"/>
                </a:solidFill>
              </a:rPr>
              <a:t> можна п</a:t>
            </a:r>
            <a:r>
              <a:rPr lang="ru-RU" i="1" dirty="0" err="1" smtClean="0">
                <a:solidFill>
                  <a:srgbClr val="0070C0"/>
                </a:solidFill>
              </a:rPr>
              <a:t>оділити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число на </a:t>
            </a:r>
            <a:r>
              <a:rPr lang="ru-RU" i="1" dirty="0" err="1" smtClean="0">
                <a:solidFill>
                  <a:srgbClr val="0070C0"/>
                </a:solidFill>
              </a:rPr>
              <a:t>добуток</a:t>
            </a:r>
            <a:r>
              <a:rPr lang="ru-RU" i="1" dirty="0" smtClean="0">
                <a:solidFill>
                  <a:srgbClr val="0070C0"/>
                </a:solidFill>
              </a:rPr>
              <a:t>?</a:t>
            </a:r>
          </a:p>
          <a:p>
            <a:pPr>
              <a:defRPr/>
            </a:pPr>
            <a:r>
              <a:rPr lang="uk-UA" i="1" dirty="0" smtClean="0">
                <a:solidFill>
                  <a:srgbClr val="0070C0"/>
                </a:solidFill>
              </a:rPr>
              <a:t>- </a:t>
            </a:r>
            <a:r>
              <a:rPr lang="ru-RU" i="1" dirty="0">
                <a:solidFill>
                  <a:srgbClr val="0070C0"/>
                </a:solidFill>
              </a:rPr>
              <a:t>Число 42 </a:t>
            </a:r>
            <a:r>
              <a:rPr lang="ru-RU" i="1" dirty="0" err="1">
                <a:solidFill>
                  <a:srgbClr val="0070C0"/>
                </a:solidFill>
              </a:rPr>
              <a:t>поділи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послідовно</a:t>
            </a:r>
            <a:r>
              <a:rPr lang="ru-RU" i="1" dirty="0">
                <a:solidFill>
                  <a:srgbClr val="0070C0"/>
                </a:solidFill>
              </a:rPr>
              <a:t> на 7 і 2.</a:t>
            </a:r>
          </a:p>
          <a:p>
            <a:pPr>
              <a:defRPr/>
            </a:pP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78904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             Домашнє </a:t>
            </a:r>
            <a:r>
              <a:rPr lang="uk-UA" sz="3600" dirty="0">
                <a:solidFill>
                  <a:srgbClr val="C00000"/>
                </a:solidFill>
              </a:rPr>
              <a:t>завдання</a:t>
            </a:r>
            <a:endParaRPr lang="ru-RU" sz="3600" dirty="0">
              <a:solidFill>
                <a:srgbClr val="C00000"/>
              </a:solidFill>
            </a:endParaRPr>
          </a:p>
          <a:p>
            <a:r>
              <a:rPr lang="uk-UA" sz="3600" dirty="0" smtClean="0"/>
              <a:t>                   № </a:t>
            </a:r>
            <a:r>
              <a:rPr lang="uk-UA" sz="3600" dirty="0"/>
              <a:t>819, </a:t>
            </a:r>
            <a:r>
              <a:rPr lang="uk-UA" sz="3600" dirty="0" smtClean="0"/>
              <a:t>820,</a:t>
            </a:r>
          </a:p>
          <a:p>
            <a:r>
              <a:rPr lang="uk-UA" sz="3600" dirty="0" smtClean="0"/>
              <a:t>               вивчити правило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546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47667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solidFill>
                  <a:srgbClr val="FF0066"/>
                </a:solidFill>
              </a:rPr>
              <a:t/>
            </a:r>
            <a:br>
              <a:rPr lang="uk-UA" i="1" dirty="0">
                <a:solidFill>
                  <a:srgbClr val="FF0066"/>
                </a:solidFill>
              </a:rPr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504" y="2114750"/>
            <a:ext cx="6336991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Молодці!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 descr="C:\Documents and Settings\User\Рабочий стол\отрисовки\Otrisovki_Dlja_Photoshop\ot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2009496" cy="200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User\Рабочий стол\отрисовки\Otrisovki_Dlja_Photoshop\ot_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307624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User\Рабочий стол\отрисовки\Otrisovki_Dlja_Photoshop\ot_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69" y="3933056"/>
            <a:ext cx="1585466" cy="25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User\Рабочий стол\отрисовки\Otrisovki_Dlja_Photoshop\ot_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64" y="4653136"/>
            <a:ext cx="1374651" cy="14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Documents and Settings\User\Рабочий стол\отрисовки\Otrisovki_Dlja_Photoshop\ot_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4221975"/>
            <a:ext cx="3438128" cy="22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     В презентації використана </a:t>
            </a:r>
            <a:r>
              <a:rPr lang="uk-UA" sz="2800" dirty="0" err="1" smtClean="0">
                <a:solidFill>
                  <a:srgbClr val="002060"/>
                </a:solidFill>
              </a:rPr>
              <a:t>фізхвилинка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11560" y="2420888"/>
            <a:ext cx="828092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Галкіної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і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нни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Анатоліївни</a:t>
            </a:r>
            <a:r>
              <a:rPr lang="ru-RU" sz="2800" b="1" i="1" dirty="0" smtClean="0">
                <a:solidFill>
                  <a:srgbClr val="FF0000"/>
                </a:solidFill>
              </a:rPr>
              <a:t>,</a:t>
            </a:r>
            <a:r>
              <a:rPr lang="ru-RU" sz="2800" b="1" i="1" dirty="0" smtClean="0">
                <a:solidFill>
                  <a:srgbClr val="000066"/>
                </a:solidFill>
              </a:rPr>
              <a:t> </a:t>
            </a:r>
            <a:br>
              <a:rPr lang="ru-RU" sz="2800" b="1" i="1" dirty="0" smtClean="0">
                <a:solidFill>
                  <a:srgbClr val="000066"/>
                </a:solidFill>
              </a:rPr>
            </a:br>
            <a:r>
              <a:rPr lang="ru-RU" sz="2800" b="1" i="1" dirty="0" err="1" smtClean="0">
                <a:solidFill>
                  <a:srgbClr val="000066"/>
                </a:solidFill>
              </a:rPr>
              <a:t>вчителя</a:t>
            </a:r>
            <a:r>
              <a:rPr lang="ru-RU" sz="2800" b="1" i="1" dirty="0" smtClean="0">
                <a:solidFill>
                  <a:srgbClr val="000066"/>
                </a:solidFill>
              </a:rPr>
              <a:t>  </a:t>
            </a:r>
            <a:r>
              <a:rPr lang="ru-RU" sz="2800" b="1" i="1" dirty="0" err="1" smtClean="0">
                <a:solidFill>
                  <a:srgbClr val="000066"/>
                </a:solidFill>
              </a:rPr>
              <a:t>початкових</a:t>
            </a:r>
            <a:r>
              <a:rPr lang="ru-RU" sz="2800" b="1" i="1" dirty="0" smtClean="0">
                <a:solidFill>
                  <a:srgbClr val="000066"/>
                </a:solidFill>
              </a:rPr>
              <a:t>  </a:t>
            </a:r>
            <a:r>
              <a:rPr lang="ru-RU" sz="2800" b="1" i="1" dirty="0" err="1" smtClean="0">
                <a:solidFill>
                  <a:srgbClr val="000066"/>
                </a:solidFill>
              </a:rPr>
              <a:t>класів</a:t>
            </a:r>
            <a:endParaRPr lang="ru-RU" sz="2800" b="1" i="1" dirty="0">
              <a:solidFill>
                <a:srgbClr val="000066"/>
              </a:solidFill>
            </a:endParaRPr>
          </a:p>
          <a:p>
            <a:pPr algn="ctr"/>
            <a:r>
              <a:rPr lang="ru-RU" sz="2800" b="1" i="1" dirty="0">
                <a:solidFill>
                  <a:srgbClr val="000066"/>
                </a:solidFill>
              </a:rPr>
              <a:t>МОУ «</a:t>
            </a:r>
            <a:r>
              <a:rPr lang="ru-RU" sz="2800" b="1" i="1" dirty="0" err="1" smtClean="0">
                <a:solidFill>
                  <a:srgbClr val="000066"/>
                </a:solidFill>
              </a:rPr>
              <a:t>Водоватовська</a:t>
            </a:r>
            <a:r>
              <a:rPr lang="ru-RU" sz="2800" b="1" i="1" dirty="0" smtClean="0">
                <a:solidFill>
                  <a:srgbClr val="000066"/>
                </a:solidFill>
              </a:rPr>
              <a:t> </a:t>
            </a:r>
            <a:r>
              <a:rPr lang="ru-RU" sz="2800" b="1" i="1" dirty="0">
                <a:solidFill>
                  <a:srgbClr val="000066"/>
                </a:solidFill>
              </a:rPr>
              <a:t>СОШ» </a:t>
            </a:r>
            <a:r>
              <a:rPr lang="ru-RU" sz="2800" b="1" i="1" dirty="0" smtClean="0">
                <a:solidFill>
                  <a:srgbClr val="000066"/>
                </a:solidFill>
              </a:rPr>
              <a:t/>
            </a:r>
            <a:br>
              <a:rPr lang="ru-RU" sz="2800" b="1" i="1" dirty="0" smtClean="0">
                <a:solidFill>
                  <a:srgbClr val="000066"/>
                </a:solidFill>
              </a:rPr>
            </a:br>
            <a:r>
              <a:rPr lang="ru-RU" sz="2800" b="1" i="1" dirty="0" err="1" smtClean="0">
                <a:solidFill>
                  <a:srgbClr val="000066"/>
                </a:solidFill>
              </a:rPr>
              <a:t>Арзамаського</a:t>
            </a:r>
            <a:r>
              <a:rPr lang="ru-RU" sz="2800" b="1" i="1" dirty="0" smtClean="0">
                <a:solidFill>
                  <a:srgbClr val="000066"/>
                </a:solidFill>
              </a:rPr>
              <a:t> району, </a:t>
            </a:r>
            <a:endParaRPr lang="ru-RU" sz="2800" b="1" i="1" dirty="0">
              <a:solidFill>
                <a:srgbClr val="000066"/>
              </a:solidFill>
            </a:endParaRPr>
          </a:p>
          <a:p>
            <a:pPr algn="ctr"/>
            <a:r>
              <a:rPr lang="ru-RU" sz="2800" b="1" i="1" dirty="0" err="1" smtClean="0">
                <a:solidFill>
                  <a:srgbClr val="000066"/>
                </a:solidFill>
              </a:rPr>
              <a:t>Нижегородської</a:t>
            </a:r>
            <a:r>
              <a:rPr lang="ru-RU" sz="2800" b="1" i="1" dirty="0" smtClean="0">
                <a:solidFill>
                  <a:srgbClr val="000066"/>
                </a:solidFill>
              </a:rPr>
              <a:t> </a:t>
            </a:r>
            <a:r>
              <a:rPr lang="ru-RU" sz="2800" b="1" i="1" dirty="0" err="1" smtClean="0">
                <a:solidFill>
                  <a:srgbClr val="000066"/>
                </a:solidFill>
              </a:rPr>
              <a:t>області</a:t>
            </a:r>
            <a:endParaRPr lang="ru-RU" sz="2800" b="1" i="1" dirty="0">
              <a:solidFill>
                <a:srgbClr val="000066"/>
              </a:solidFill>
            </a:endParaRPr>
          </a:p>
          <a:p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4932457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ДЯКУЮ!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74" y="4437112"/>
            <a:ext cx="2761828" cy="232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1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"/>
            <a:ext cx="9144000" cy="68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rgbClr val="0070C0"/>
                </a:solidFill>
              </a:rPr>
              <a:t>Розв</a:t>
            </a:r>
            <a:r>
              <a:rPr lang="uk-UA" b="1" dirty="0" err="1">
                <a:solidFill>
                  <a:srgbClr val="0070C0"/>
                </a:solidFill>
              </a:rPr>
              <a:t>ʹ</a:t>
            </a:r>
            <a:r>
              <a:rPr lang="uk-UA" b="1" dirty="0" err="1" smtClean="0">
                <a:solidFill>
                  <a:srgbClr val="0070C0"/>
                </a:solidFill>
              </a:rPr>
              <a:t>яжи</a:t>
            </a:r>
            <a:r>
              <a:rPr lang="uk-UA" b="1" dirty="0" smtClean="0">
                <a:solidFill>
                  <a:srgbClr val="0070C0"/>
                </a:solidFill>
              </a:rPr>
              <a:t> з поясненням: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728792" cy="44644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900:3+600:3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82·10-10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60:3+100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600:2-100·0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3·200-80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400:2+600:3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D:\Лида\КАРТИНКИ\ольга бор\Animals  by olbor\собачка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284984"/>
            <a:ext cx="2591622" cy="34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550" y="1828800"/>
            <a:ext cx="7239000" cy="3886200"/>
            <a:chOff x="144" y="672"/>
            <a:chExt cx="5472" cy="2064"/>
          </a:xfrm>
        </p:grpSpPr>
        <p:sp>
          <p:nvSpPr>
            <p:cNvPr id="617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6   5</a:t>
              </a:r>
            </a:p>
          </p:txBody>
        </p:sp>
        <p:sp>
          <p:nvSpPr>
            <p:cNvPr id="6177" name="Oval 4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11188" y="1774825"/>
            <a:ext cx="7239000" cy="3886200"/>
            <a:chOff x="144" y="672"/>
            <a:chExt cx="5472" cy="2064"/>
          </a:xfrm>
        </p:grpSpPr>
        <p:sp>
          <p:nvSpPr>
            <p:cNvPr id="6174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6   3</a:t>
              </a:r>
            </a:p>
          </p:txBody>
        </p:sp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900113" y="1773238"/>
            <a:ext cx="7239000" cy="3886200"/>
            <a:chOff x="144" y="672"/>
            <a:chExt cx="5472" cy="2064"/>
          </a:xfrm>
        </p:grpSpPr>
        <p:sp>
          <p:nvSpPr>
            <p:cNvPr id="6172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6   7</a:t>
              </a:r>
            </a:p>
          </p:txBody>
        </p:sp>
        <p:sp>
          <p:nvSpPr>
            <p:cNvPr id="6173" name="Oval 34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827088" y="1773238"/>
            <a:ext cx="7239000" cy="3886200"/>
            <a:chOff x="144" y="672"/>
            <a:chExt cx="5472" cy="2064"/>
          </a:xfrm>
        </p:grpSpPr>
        <p:sp>
          <p:nvSpPr>
            <p:cNvPr id="6170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6   1</a:t>
              </a:r>
            </a:p>
          </p:txBody>
        </p:sp>
        <p:sp>
          <p:nvSpPr>
            <p:cNvPr id="6171" name="Oval 37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971550" y="1773238"/>
            <a:ext cx="7239000" cy="3886200"/>
            <a:chOff x="144" y="672"/>
            <a:chExt cx="5472" cy="2064"/>
          </a:xfrm>
        </p:grpSpPr>
        <p:sp>
          <p:nvSpPr>
            <p:cNvPr id="6168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6   9</a:t>
              </a:r>
            </a:p>
          </p:txBody>
        </p:sp>
        <p:sp>
          <p:nvSpPr>
            <p:cNvPr id="6169" name="Oval 40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971550" y="1919288"/>
            <a:ext cx="7239000" cy="3886200"/>
            <a:chOff x="144" y="672"/>
            <a:chExt cx="5472" cy="2064"/>
          </a:xfrm>
        </p:grpSpPr>
        <p:sp>
          <p:nvSpPr>
            <p:cNvPr id="6166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6   2</a:t>
              </a:r>
            </a:p>
          </p:txBody>
        </p:sp>
        <p:sp>
          <p:nvSpPr>
            <p:cNvPr id="6167" name="Oval 43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646113" y="1919288"/>
            <a:ext cx="7239000" cy="3886200"/>
            <a:chOff x="144" y="672"/>
            <a:chExt cx="5472" cy="2064"/>
          </a:xfrm>
        </p:grpSpPr>
        <p:sp>
          <p:nvSpPr>
            <p:cNvPr id="6164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6   10</a:t>
              </a:r>
            </a:p>
          </p:txBody>
        </p:sp>
        <p:sp>
          <p:nvSpPr>
            <p:cNvPr id="6165" name="Oval 46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971550" y="1773238"/>
            <a:ext cx="7239000" cy="3886200"/>
            <a:chOff x="144" y="672"/>
            <a:chExt cx="5472" cy="2064"/>
          </a:xfrm>
        </p:grpSpPr>
        <p:sp>
          <p:nvSpPr>
            <p:cNvPr id="616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6   4</a:t>
              </a:r>
            </a:p>
          </p:txBody>
        </p:sp>
        <p:sp>
          <p:nvSpPr>
            <p:cNvPr id="6163" name="Oval 49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900113" y="1773238"/>
            <a:ext cx="7239000" cy="3886200"/>
            <a:chOff x="144" y="672"/>
            <a:chExt cx="5472" cy="2064"/>
          </a:xfrm>
        </p:grpSpPr>
        <p:sp>
          <p:nvSpPr>
            <p:cNvPr id="616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144" y="672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6   8</a:t>
              </a:r>
            </a:p>
          </p:txBody>
        </p:sp>
        <p:sp>
          <p:nvSpPr>
            <p:cNvPr id="6161" name="Oval 52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519113" y="2009665"/>
            <a:ext cx="7239000" cy="3886200"/>
            <a:chOff x="-144" y="720"/>
            <a:chExt cx="5472" cy="2064"/>
          </a:xfrm>
        </p:grpSpPr>
        <p:sp>
          <p:nvSpPr>
            <p:cNvPr id="6158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-144" y="720"/>
              <a:ext cx="5472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6   6</a:t>
              </a:r>
            </a:p>
          </p:txBody>
        </p:sp>
        <p:sp>
          <p:nvSpPr>
            <p:cNvPr id="6159" name="Oval 55"/>
            <p:cNvSpPr>
              <a:spLocks noChangeArrowheads="1"/>
            </p:cNvSpPr>
            <p:nvPr/>
          </p:nvSpPr>
          <p:spPr bwMode="auto">
            <a:xfrm>
              <a:off x="2592" y="1488"/>
              <a:ext cx="528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535157" y="1240947"/>
            <a:ext cx="375936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Відповідай швидко!</a:t>
            </a:r>
            <a:endParaRPr lang="ru-RU" sz="3200" b="1" i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32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"/>
            <a:ext cx="9144000" cy="68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6480720" cy="1872208"/>
          </a:xfrm>
          <a:prstGeom prst="cloud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0070C0"/>
                </a:solidFill>
                <a:latin typeface="Arial Narrow" pitchFamily="34" charset="0"/>
              </a:rPr>
              <a:t>84 </a:t>
            </a:r>
            <a:r>
              <a:rPr lang="uk-UA" sz="6000" b="1" dirty="0" smtClean="0">
                <a:solidFill>
                  <a:srgbClr val="0070C0"/>
                </a:solidFill>
                <a:latin typeface="Arial Narrow" pitchFamily="34" charset="0"/>
              </a:rPr>
              <a:t>х 10 = </a:t>
            </a:r>
            <a:r>
              <a:rPr lang="uk-UA" sz="6000" b="1" dirty="0" smtClean="0">
                <a:solidFill>
                  <a:srgbClr val="0070C0"/>
                </a:solidFill>
                <a:latin typeface="Arial Narrow" pitchFamily="34" charset="0"/>
              </a:rPr>
              <a:t>840</a:t>
            </a:r>
            <a:endParaRPr lang="ru-RU" sz="6000" b="1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71800" y="2708920"/>
            <a:ext cx="6048672" cy="2078254"/>
          </a:xfrm>
          <a:prstGeom prst="cloud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360 </a:t>
            </a:r>
            <a:r>
              <a:rPr lang="uk-UA" sz="6000" b="1" dirty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: 10 = </a:t>
            </a:r>
            <a:r>
              <a:rPr lang="uk-UA" sz="6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36</a:t>
            </a:r>
            <a:endParaRPr lang="ru-RU" sz="6000" b="1" dirty="0">
              <a:solidFill>
                <a:srgbClr val="0070C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581128"/>
            <a:ext cx="6303784" cy="1944216"/>
          </a:xfrm>
          <a:prstGeom prst="cloud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700 </a:t>
            </a:r>
            <a:r>
              <a:rPr lang="uk-UA" sz="6000" b="1" dirty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: 100 = </a:t>
            </a:r>
            <a:r>
              <a:rPr lang="uk-UA" sz="6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7</a:t>
            </a:r>
            <a:endParaRPr lang="ru-RU" sz="6000" b="1" dirty="0">
              <a:solidFill>
                <a:srgbClr val="0070C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47" y="1216363"/>
            <a:ext cx="1488706" cy="221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73921"/>
            <a:ext cx="148748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87174"/>
            <a:ext cx="148748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20" y="4695825"/>
            <a:ext cx="2339752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4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2" y="-1107504"/>
            <a:ext cx="9144000" cy="68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5976664" cy="4608512"/>
          </a:xfrm>
        </p:spPr>
        <p:txBody>
          <a:bodyPr>
            <a:noAutofit/>
          </a:bodyPr>
          <a:lstStyle/>
          <a:p>
            <a:pPr algn="l" eaLnBrk="1" hangingPunct="1"/>
            <a:r>
              <a:rPr lang="uk-UA" b="1" dirty="0" smtClean="0">
                <a:solidFill>
                  <a:srgbClr val="002060"/>
                </a:solidFill>
              </a:rPr>
              <a:t>4·100                  80:8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30:10                  10·3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20·5                    200-120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100·0                  0+200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40:10                  24+16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400-380             3·8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9344" y="281454"/>
            <a:ext cx="633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Кругові </a:t>
            </a:r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приклади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D:\Лида\КАРТИНКИ\ольга бор\Animals  by olbor\собачка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1048"/>
            <a:ext cx="2276710" cy="2020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0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" name="Picture 41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8175" y="4371975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174531f737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2374900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174531f737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4813"/>
            <a:ext cx="2374900" cy="1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174531f737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8275"/>
            <a:ext cx="2374900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h7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16338"/>
            <a:ext cx="1724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7" name="Picture 27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75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3" name="Picture 33" descr="7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4" name="Picture 34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5" name="Picture 35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6" name="Picture 36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0213" y="-800100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7" name="Picture 37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5475" y="-800100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8" name="Picture 38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3763" y="-800100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9" name="Picture 39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8175" y="0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0" name="Picture 40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8175" y="1916113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2" name="Picture 42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40525" y="5172075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3" name="Picture 43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2600" y="5172075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4" name="Picture 44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27188" y="5172075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7" name="Picture 47" descr="af857422a2e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24479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8" name="Picture 48" descr="7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9" name="Picture 49" descr="7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836613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10" name="чебу6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ебур1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12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2573">
            <a:off x="2268538" y="2492375"/>
            <a:ext cx="216058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11" name="AutoShape 5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7205 -0.13217 C 0.20798 -0.16203 0.26198 -0.17847 0.31823 -0.17847 C 0.38229 -0.17847 0.43368 -0.16203 0.46962 -0.13217 L 0.64184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43 -0.17685 0.32118 -0.17685 C 0.25677 -0.17685 0.20486 -0.16041 0.1684 -0.13102 L -0.004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7205 -0.13102 C 0.20799 -0.16041 0.26198 -0.17685 0.31823 -0.17685 C 0.3823 -0.17685 0.43369 -0.16041 0.46962 -0.13102 L 0.64184 -2.96296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78 -0.17685 0.32135 -0.17685 C 0.25677 -0.17685 0.20503 -0.16041 0.16857 -0.13102 L -0.004 -2.962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-0.004 -0.53426 L 0.58281 -0.53426 L 0.58281 -1.48148E-6 L -0.004 -1.48148E-6 Z " pathEditMode="relative" rAng="16200000" ptsTypes="FFFFF">
                                      <p:cBhvr>
                                        <p:cTn id="20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0" y="-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338 C 0.08784 0.14561 0.23281 0.15209 0.32257 0.03612 C 0.41215 -0.07824 0.41493 -0.27175 0.32621 -0.3949 C 0.23836 -0.51666 0.0934 -0.52152 0.00382 -0.40694 C -0.08664 -0.2912 -0.0882 -0.09907 4.16667E-6 0.02338 Z " pathEditMode="relative" rAng="2772784" ptsTypes="fffff">
                                      <p:cBhvr>
                                        <p:cTn id="47" dur="2000" spd="-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47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54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61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0"/>
                </p:tgtEl>
              </p:cMediaNode>
            </p:audio>
          </p:childTnLst>
        </p:cTn>
      </p:par>
    </p:tnLst>
    <p:bldLst>
      <p:bldP spid="154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1" name="Picture 3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"/>
            <a:ext cx="9144000" cy="68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340768"/>
            <a:ext cx="7848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Поясни</a:t>
            </a:r>
            <a:r>
              <a:rPr lang="ru-RU" sz="2800" dirty="0"/>
              <a:t>, як </a:t>
            </a:r>
            <a:r>
              <a:rPr lang="ru-RU" sz="2800" dirty="0" err="1"/>
              <a:t>поділили</a:t>
            </a:r>
            <a:r>
              <a:rPr lang="ru-RU" sz="2800" dirty="0"/>
              <a:t> число на </a:t>
            </a:r>
            <a:r>
              <a:rPr lang="ru-RU" sz="2800" dirty="0" err="1"/>
              <a:t>добуток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4800" dirty="0" smtClean="0"/>
              <a:t>           </a:t>
            </a:r>
            <a:r>
              <a:rPr lang="ru-RU" sz="3600" b="1" dirty="0" smtClean="0">
                <a:solidFill>
                  <a:srgbClr val="FF0000"/>
                </a:solidFill>
              </a:rPr>
              <a:t>24</a:t>
            </a:r>
            <a:r>
              <a:rPr lang="ru-RU" sz="3600" b="1" dirty="0">
                <a:solidFill>
                  <a:srgbClr val="FF0000"/>
                </a:solidFill>
              </a:rPr>
              <a:t> : (3 </a:t>
            </a:r>
            <a:r>
              <a:rPr lang="ru-RU" sz="3600" b="1" dirty="0" smtClean="0">
                <a:solidFill>
                  <a:srgbClr val="FF0000"/>
                </a:solidFill>
              </a:rPr>
              <a:t>· </a:t>
            </a:r>
            <a:r>
              <a:rPr lang="ru-RU" sz="3600" b="1" dirty="0">
                <a:solidFill>
                  <a:srgbClr val="FF0000"/>
                </a:solidFill>
              </a:rPr>
              <a:t>2) = 24 : 6 = </a:t>
            </a:r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723483"/>
            <a:ext cx="87129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</a:t>
            </a:r>
            <a:r>
              <a:rPr lang="ru-RU" sz="2800" dirty="0" err="1" smtClean="0"/>
              <a:t>Розглянь</a:t>
            </a:r>
            <a:r>
              <a:rPr lang="ru-RU" sz="2800" dirty="0" smtClean="0"/>
              <a:t> </a:t>
            </a:r>
            <a:r>
              <a:rPr lang="ru-RU" sz="2800" dirty="0" err="1"/>
              <a:t>інший</a:t>
            </a:r>
            <a:r>
              <a:rPr lang="ru-RU" sz="2800" dirty="0"/>
              <a:t> </a:t>
            </a:r>
            <a:r>
              <a:rPr lang="ru-RU" sz="2800" dirty="0" err="1"/>
              <a:t>спосіб</a:t>
            </a:r>
            <a:r>
              <a:rPr lang="ru-RU" sz="2800" dirty="0"/>
              <a:t> </a:t>
            </a:r>
            <a:r>
              <a:rPr lang="ru-RU" sz="2800" dirty="0" err="1"/>
              <a:t>ділення</a:t>
            </a:r>
            <a:r>
              <a:rPr lang="ru-RU" sz="2800" dirty="0"/>
              <a:t> числа </a:t>
            </a:r>
            <a:r>
              <a:rPr lang="ru-RU" sz="2800" dirty="0" smtClean="0"/>
              <a:t>на </a:t>
            </a:r>
            <a:r>
              <a:rPr lang="ru-RU" sz="2800" dirty="0" err="1" smtClean="0"/>
              <a:t>добуток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3600" dirty="0" smtClean="0"/>
              <a:t>        </a:t>
            </a:r>
            <a:r>
              <a:rPr lang="ru-RU" sz="3600" b="1" dirty="0" smtClean="0">
                <a:solidFill>
                  <a:srgbClr val="FF0000"/>
                </a:solidFill>
              </a:rPr>
              <a:t>24</a:t>
            </a:r>
            <a:r>
              <a:rPr lang="ru-RU" sz="3600" b="1" dirty="0">
                <a:solidFill>
                  <a:srgbClr val="FF0000"/>
                </a:solidFill>
              </a:rPr>
              <a:t> : (3 </a:t>
            </a:r>
            <a:r>
              <a:rPr lang="ru-RU" sz="3600" b="1" dirty="0" smtClean="0">
                <a:solidFill>
                  <a:srgbClr val="FF0000"/>
                </a:solidFill>
              </a:rPr>
              <a:t>· </a:t>
            </a:r>
            <a:r>
              <a:rPr lang="ru-RU" sz="3600" b="1" dirty="0">
                <a:solidFill>
                  <a:srgbClr val="FF0000"/>
                </a:solidFill>
              </a:rPr>
              <a:t>2) = (24 : 3) : 2 = 8 : 2 = 4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976" y="3933056"/>
            <a:ext cx="8725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rgbClr val="00B050"/>
                </a:solidFill>
              </a:rPr>
              <a:t>Поділити</a:t>
            </a:r>
            <a:r>
              <a:rPr lang="ru-RU" sz="3600" b="1" i="1" dirty="0">
                <a:solidFill>
                  <a:srgbClr val="00B050"/>
                </a:solidFill>
              </a:rPr>
              <a:t> число на </a:t>
            </a:r>
            <a:r>
              <a:rPr lang="ru-RU" sz="3600" b="1" i="1" dirty="0" err="1">
                <a:solidFill>
                  <a:srgbClr val="00B050"/>
                </a:solidFill>
              </a:rPr>
              <a:t>добуток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можна</a:t>
            </a:r>
            <a:r>
              <a:rPr lang="ru-RU" sz="3600" b="1" i="1" dirty="0">
                <a:solidFill>
                  <a:srgbClr val="00B050"/>
                </a:solidFill>
              </a:rPr>
              <a:t> так: </a:t>
            </a:r>
            <a:r>
              <a:rPr lang="ru-RU" sz="3600" b="1" i="1" dirty="0" err="1">
                <a:solidFill>
                  <a:srgbClr val="00B050"/>
                </a:solidFill>
              </a:rPr>
              <a:t>спочатку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поділити</a:t>
            </a:r>
            <a:r>
              <a:rPr lang="ru-RU" sz="3600" b="1" i="1" dirty="0">
                <a:solidFill>
                  <a:srgbClr val="00B050"/>
                </a:solidFill>
              </a:rPr>
              <a:t> число на один з </a:t>
            </a:r>
            <a:r>
              <a:rPr lang="ru-RU" sz="3600" b="1" i="1" dirty="0" err="1">
                <a:solidFill>
                  <a:srgbClr val="00B050"/>
                </a:solidFill>
              </a:rPr>
              <a:t>множників</a:t>
            </a:r>
            <a:r>
              <a:rPr lang="ru-RU" sz="3600" b="1" i="1" dirty="0">
                <a:solidFill>
                  <a:srgbClr val="00B050"/>
                </a:solidFill>
              </a:rPr>
              <a:t>, а </a:t>
            </a:r>
            <a:r>
              <a:rPr lang="ru-RU" sz="3600" b="1" i="1" dirty="0" err="1">
                <a:solidFill>
                  <a:srgbClr val="00B050"/>
                </a:solidFill>
              </a:rPr>
              <a:t>потім</a:t>
            </a:r>
            <a:r>
              <a:rPr lang="ru-RU" sz="3600" b="1" i="1" dirty="0">
                <a:solidFill>
                  <a:srgbClr val="00B050"/>
                </a:solidFill>
              </a:rPr>
              <a:t> результат </a:t>
            </a:r>
            <a:r>
              <a:rPr lang="ru-RU" sz="3600" b="1" i="1" dirty="0" err="1">
                <a:solidFill>
                  <a:srgbClr val="00B050"/>
                </a:solidFill>
              </a:rPr>
              <a:t>поділити</a:t>
            </a:r>
            <a:r>
              <a:rPr lang="ru-RU" sz="3600" b="1" i="1" dirty="0">
                <a:solidFill>
                  <a:srgbClr val="00B050"/>
                </a:solidFill>
              </a:rPr>
              <a:t> на </a:t>
            </a:r>
            <a:r>
              <a:rPr lang="ru-RU" sz="3600" b="1" i="1" dirty="0" err="1">
                <a:solidFill>
                  <a:srgbClr val="00B050"/>
                </a:solidFill>
              </a:rPr>
              <a:t>інший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множник</a:t>
            </a:r>
            <a:r>
              <a:rPr lang="ru-RU" sz="3600" b="1" i="1" dirty="0">
                <a:solidFill>
                  <a:srgbClr val="00B050"/>
                </a:solidFill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30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"/>
            <a:ext cx="9144000" cy="68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9"/>
            <a:ext cx="8424936" cy="22596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№ 814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dirty="0" err="1" smtClean="0">
                <a:solidFill>
                  <a:srgbClr val="0070C0"/>
                </a:solidFill>
              </a:rPr>
              <a:t>Виконай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обчислення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двома</a:t>
            </a:r>
            <a:r>
              <a:rPr lang="ru-RU" dirty="0">
                <a:solidFill>
                  <a:srgbClr val="0070C0"/>
                </a:solidFill>
              </a:rPr>
              <a:t> способами.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1" dirty="0"/>
              <a:t>18 : (2 </a:t>
            </a:r>
            <a:r>
              <a:rPr lang="ru-RU" b="1" dirty="0" smtClean="0"/>
              <a:t>· </a:t>
            </a:r>
            <a:r>
              <a:rPr lang="ru-RU" b="1" dirty="0"/>
              <a:t>3)     80 : (4 </a:t>
            </a:r>
            <a:r>
              <a:rPr lang="ru-RU" b="1" dirty="0" smtClean="0"/>
              <a:t>· </a:t>
            </a:r>
            <a:r>
              <a:rPr lang="ru-RU" b="1" dirty="0"/>
              <a:t>2)     900 : (3 </a:t>
            </a:r>
            <a:r>
              <a:rPr lang="ru-RU" b="1" dirty="0" smtClean="0"/>
              <a:t>· </a:t>
            </a:r>
            <a:r>
              <a:rPr lang="ru-RU" b="1" dirty="0"/>
              <a:t>3)</a:t>
            </a:r>
            <a:br>
              <a:rPr lang="ru-RU" b="1" dirty="0"/>
            </a:br>
            <a:endParaRPr lang="ru-RU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280920" cy="3456384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ru-RU" sz="3800" dirty="0" smtClean="0">
                <a:solidFill>
                  <a:srgbClr val="FF0000"/>
                </a:solidFill>
              </a:rPr>
              <a:t>№ 815.</a:t>
            </a:r>
          </a:p>
          <a:p>
            <a:pPr>
              <a:defRPr/>
            </a:pP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4300" dirty="0" err="1" smtClean="0">
                <a:solidFill>
                  <a:srgbClr val="0070C0"/>
                </a:solidFill>
              </a:rPr>
              <a:t>Обчисли</a:t>
            </a:r>
            <a:r>
              <a:rPr lang="ru-RU" sz="4300" dirty="0" smtClean="0">
                <a:solidFill>
                  <a:srgbClr val="0070C0"/>
                </a:solidFill>
              </a:rPr>
              <a:t> </a:t>
            </a:r>
            <a:r>
              <a:rPr lang="ru-RU" sz="4300" dirty="0">
                <a:solidFill>
                  <a:srgbClr val="0070C0"/>
                </a:solidFill>
              </a:rPr>
              <a:t>способом </a:t>
            </a:r>
            <a:r>
              <a:rPr lang="ru-RU" sz="4300" dirty="0" err="1">
                <a:solidFill>
                  <a:srgbClr val="0070C0"/>
                </a:solidFill>
              </a:rPr>
              <a:t>послідовного</a:t>
            </a:r>
            <a:r>
              <a:rPr lang="ru-RU" sz="4300" dirty="0">
                <a:solidFill>
                  <a:srgbClr val="0070C0"/>
                </a:solidFill>
              </a:rPr>
              <a:t> </a:t>
            </a:r>
            <a:r>
              <a:rPr lang="ru-RU" sz="4300" dirty="0" err="1">
                <a:solidFill>
                  <a:srgbClr val="0070C0"/>
                </a:solidFill>
              </a:rPr>
              <a:t>ділення</a:t>
            </a:r>
            <a:r>
              <a:rPr lang="ru-RU" sz="3900" dirty="0">
                <a:solidFill>
                  <a:srgbClr val="0070C0"/>
                </a:solidFill>
              </a:rPr>
              <a:t>.</a:t>
            </a:r>
            <a:br>
              <a:rPr lang="ru-RU" sz="3900" dirty="0">
                <a:solidFill>
                  <a:srgbClr val="0070C0"/>
                </a:solidFill>
              </a:rPr>
            </a:br>
            <a:r>
              <a:rPr lang="ru-RU" sz="5200" b="1" dirty="0">
                <a:solidFill>
                  <a:schemeClr val="tx1"/>
                </a:solidFill>
              </a:rPr>
              <a:t>36 : (9 </a:t>
            </a:r>
            <a:r>
              <a:rPr lang="ru-RU" sz="5200" b="1" dirty="0" smtClean="0">
                <a:solidFill>
                  <a:schemeClr val="tx1"/>
                </a:solidFill>
              </a:rPr>
              <a:t>· </a:t>
            </a:r>
            <a:r>
              <a:rPr lang="ru-RU" sz="5200" b="1" dirty="0">
                <a:solidFill>
                  <a:schemeClr val="tx1"/>
                </a:solidFill>
              </a:rPr>
              <a:t>2) </a:t>
            </a:r>
            <a:r>
              <a:rPr lang="ru-RU" sz="5200" b="1" dirty="0" smtClean="0">
                <a:solidFill>
                  <a:schemeClr val="tx1"/>
                </a:solidFill>
              </a:rPr>
              <a:t>         </a:t>
            </a:r>
            <a:r>
              <a:rPr lang="ru-RU" sz="5200" b="1" dirty="0">
                <a:solidFill>
                  <a:schemeClr val="tx1"/>
                </a:solidFill>
              </a:rPr>
              <a:t>  72 : (3 </a:t>
            </a:r>
            <a:r>
              <a:rPr lang="ru-RU" sz="5200" b="1" dirty="0" smtClean="0">
                <a:solidFill>
                  <a:schemeClr val="tx1"/>
                </a:solidFill>
              </a:rPr>
              <a:t>· </a:t>
            </a:r>
            <a:r>
              <a:rPr lang="ru-RU" sz="5200" b="1" dirty="0">
                <a:solidFill>
                  <a:schemeClr val="tx1"/>
                </a:solidFill>
              </a:rPr>
              <a:t>8)   </a:t>
            </a:r>
            <a:endParaRPr lang="ru-RU" sz="52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5200" b="1" dirty="0" smtClean="0">
                <a:solidFill>
                  <a:schemeClr val="tx1"/>
                </a:solidFill>
              </a:rPr>
              <a:t>60</a:t>
            </a:r>
            <a:r>
              <a:rPr lang="ru-RU" sz="5200" b="1" dirty="0">
                <a:solidFill>
                  <a:schemeClr val="tx1"/>
                </a:solidFill>
              </a:rPr>
              <a:t> : (10 </a:t>
            </a:r>
            <a:r>
              <a:rPr lang="ru-RU" sz="5200" b="1" dirty="0" smtClean="0">
                <a:solidFill>
                  <a:schemeClr val="tx1"/>
                </a:solidFill>
              </a:rPr>
              <a:t>· </a:t>
            </a:r>
            <a:r>
              <a:rPr lang="ru-RU" sz="5200" b="1" dirty="0">
                <a:solidFill>
                  <a:schemeClr val="tx1"/>
                </a:solidFill>
              </a:rPr>
              <a:t>2)  </a:t>
            </a:r>
            <a:r>
              <a:rPr lang="ru-RU" sz="5200" b="1" dirty="0" smtClean="0">
                <a:solidFill>
                  <a:schemeClr val="tx1"/>
                </a:solidFill>
              </a:rPr>
              <a:t>          </a:t>
            </a:r>
            <a:r>
              <a:rPr lang="ru-RU" sz="5200" b="1" dirty="0">
                <a:solidFill>
                  <a:schemeClr val="tx1"/>
                </a:solidFill>
              </a:rPr>
              <a:t>400 : (10 </a:t>
            </a:r>
            <a:r>
              <a:rPr lang="ru-RU" sz="5200" b="1" dirty="0" smtClean="0">
                <a:solidFill>
                  <a:schemeClr val="tx1"/>
                </a:solidFill>
              </a:rPr>
              <a:t>· </a:t>
            </a:r>
            <a:r>
              <a:rPr lang="ru-RU" sz="5200" b="1" dirty="0">
                <a:solidFill>
                  <a:schemeClr val="tx1"/>
                </a:solidFill>
              </a:rPr>
              <a:t>5)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0130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"/>
            <a:ext cx="9144000" cy="68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051720" y="1412776"/>
            <a:ext cx="7242348" cy="224589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№ 817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На </a:t>
            </a:r>
            <a:r>
              <a:rPr lang="ru-RU" sz="3600" b="1" dirty="0">
                <a:solidFill>
                  <a:srgbClr val="0070C0"/>
                </a:solidFill>
              </a:rPr>
              <a:t>3 </a:t>
            </a:r>
            <a:r>
              <a:rPr lang="ru-RU" sz="3600" b="1" dirty="0" err="1">
                <a:solidFill>
                  <a:srgbClr val="0070C0"/>
                </a:solidFill>
              </a:rPr>
              <a:t>дні</a:t>
            </a:r>
            <a:r>
              <a:rPr lang="ru-RU" sz="3600" b="1" dirty="0">
                <a:solidFill>
                  <a:srgbClr val="0070C0"/>
                </a:solidFill>
              </a:rPr>
              <a:t> 6 </a:t>
            </a:r>
            <a:r>
              <a:rPr lang="ru-RU" sz="3600" b="1" dirty="0" err="1">
                <a:solidFill>
                  <a:srgbClr val="0070C0"/>
                </a:solidFill>
              </a:rPr>
              <a:t>вівцям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дають</a:t>
            </a:r>
            <a:r>
              <a:rPr lang="ru-RU" sz="3600" b="1" dirty="0">
                <a:solidFill>
                  <a:srgbClr val="0070C0"/>
                </a:solidFill>
              </a:rPr>
              <a:t> 36 кг </a:t>
            </a:r>
            <a:r>
              <a:rPr lang="ru-RU" sz="3600" b="1" dirty="0" err="1">
                <a:solidFill>
                  <a:srgbClr val="0070C0"/>
                </a:solidFill>
              </a:rPr>
              <a:t>сіна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Скільки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сіна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дають</a:t>
            </a:r>
            <a:r>
              <a:rPr lang="ru-RU" sz="3600" b="1" dirty="0">
                <a:solidFill>
                  <a:srgbClr val="0070C0"/>
                </a:solidFill>
              </a:rPr>
              <a:t> 1 </a:t>
            </a:r>
            <a:r>
              <a:rPr lang="ru-RU" sz="3600" b="1" dirty="0" err="1">
                <a:solidFill>
                  <a:srgbClr val="0070C0"/>
                </a:solidFill>
              </a:rPr>
              <a:t>вівці</a:t>
            </a:r>
            <a:r>
              <a:rPr lang="ru-RU" sz="3600" b="1" dirty="0">
                <a:solidFill>
                  <a:srgbClr val="0070C0"/>
                </a:solidFill>
              </a:rPr>
              <a:t> на день?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4000" b="1" i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284984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1) 36 : 6 = 6 (кг)</a:t>
            </a:r>
            <a:br>
              <a:rPr lang="ru-RU" sz="3200" b="1" i="1" dirty="0"/>
            </a:br>
            <a:r>
              <a:rPr lang="ru-RU" sz="3200" b="1" i="1" dirty="0"/>
              <a:t>2) 6 : 3 = 2 (кг)</a:t>
            </a:r>
            <a:br>
              <a:rPr lang="ru-RU" sz="3200" b="1" i="1" dirty="0"/>
            </a:br>
            <a:r>
              <a:rPr lang="ru-RU" sz="3200" b="1" i="1" dirty="0" err="1"/>
              <a:t>Відповідь</a:t>
            </a:r>
            <a:r>
              <a:rPr lang="ru-RU" sz="3200" b="1" i="1" dirty="0"/>
              <a:t>: 2 </a:t>
            </a:r>
            <a:r>
              <a:rPr lang="ru-RU" sz="3200" b="1" i="1" dirty="0" err="1"/>
              <a:t>кілограми</a:t>
            </a:r>
            <a:r>
              <a:rPr lang="ru-RU" sz="3200" b="1" i="1" dirty="0"/>
              <a:t> </a:t>
            </a:r>
            <a:r>
              <a:rPr lang="ru-RU" sz="3200" b="1" i="1" dirty="0" err="1"/>
              <a:t>одній</a:t>
            </a:r>
            <a:r>
              <a:rPr lang="ru-RU" sz="3200" b="1" i="1" dirty="0"/>
              <a:t> </a:t>
            </a:r>
            <a:r>
              <a:rPr lang="ru-RU" sz="3200" b="1" i="1" dirty="0" err="1"/>
              <a:t>вівці</a:t>
            </a:r>
            <a:r>
              <a:rPr lang="ru-RU" sz="3200" b="1" i="1" dirty="0"/>
              <a:t>.</a:t>
            </a:r>
            <a:br>
              <a:rPr lang="ru-RU" sz="3200" b="1" i="1" dirty="0"/>
            </a:br>
            <a:endParaRPr lang="ru-RU" sz="3200" dirty="0"/>
          </a:p>
        </p:txBody>
      </p:sp>
      <p:pic>
        <p:nvPicPr>
          <p:cNvPr id="4100" name="Picture 4" descr="https://encrypted-tbn0.google.com/images?q=tbn:ANd9GcS6oRYK138mceSaZ5NGcc8Bq9xUbotNi_A7ipxX6vrAiU4hjU5j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8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9318" y="5238748"/>
            <a:ext cx="28194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0.google.com/images?q=tbn:ANd9GcS6oRYK138mceSaZ5NGcc8Bq9xUbotNi_A7ipxX6vrAiU4hjU5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38749"/>
            <a:ext cx="28194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26" y="1268760"/>
            <a:ext cx="244141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1" y="4797152"/>
            <a:ext cx="1670269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0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228</Words>
  <Application>Microsoft Office PowerPoint</Application>
  <PresentationFormat>Экран (4:3)</PresentationFormat>
  <Paragraphs>54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Розвʹяжи з поясненням:</vt:lpstr>
      <vt:lpstr>Презентация PowerPoint</vt:lpstr>
      <vt:lpstr>84 х 10 = 840</vt:lpstr>
      <vt:lpstr>4·100                  80:8 30:10                  10·3 20·5                    200-120 100·0                  0+200 40:10                  24+16 400-380             3·8</vt:lpstr>
      <vt:lpstr>Презентация PowerPoint</vt:lpstr>
      <vt:lpstr>Презентация PowerPoint</vt:lpstr>
      <vt:lpstr>№ 814  Виконай обчислення двома способами. 18 : (2 · 3)     80 : (4 · 2)     900 : (3 · 3) </vt:lpstr>
      <vt:lpstr>№ 817  На 3 дні 6 вівцям дають 36 кг сіна.  Скільки сіна дають 1 вівці на день?  </vt:lpstr>
      <vt:lpstr>Презентация PowerPoint</vt:lpstr>
      <vt:lpstr>Підсумок уроку</vt:lpstr>
      <vt:lpstr>Презентация PowerPoint</vt:lpstr>
      <vt:lpstr>Галкіної інни Анатоліївни,  вчителя  початкових  класів МОУ «Водоватовська СОШ»  Арзамаського району,  Нижегородської області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10</cp:revision>
  <dcterms:modified xsi:type="dcterms:W3CDTF">2012-03-11T13:47:32Z</dcterms:modified>
</cp:coreProperties>
</file>