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  <p:sldId id="270" r:id="rId8"/>
    <p:sldId id="263" r:id="rId9"/>
    <p:sldId id="264" r:id="rId10"/>
    <p:sldId id="265" r:id="rId11"/>
    <p:sldId id="266" r:id="rId12"/>
    <p:sldId id="267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microsoft.com/office/2007/relationships/hdphoto" Target="../media/hdphoto9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8.wdp"/><Relationship Id="rId4" Type="http://schemas.openxmlformats.org/officeDocument/2006/relationships/image" Target="../media/image34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2.jpeg"/><Relationship Id="rId11" Type="http://schemas.openxmlformats.org/officeDocument/2006/relationships/slide" Target="slide2.xml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Лида\фони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59228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  <a:t>Вправи  та задачі  на  засвоєння таблиць </a:t>
            </a:r>
            <a:b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</a:b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  <a:t>множення  і  ділення. </a:t>
            </a:r>
            <a:b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</a:b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  <a:t>Задачі  з  буквеними даними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ickham Script Two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05064"/>
            <a:ext cx="4672608" cy="244827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Рудакова Лідія Володимирівна</a:t>
            </a:r>
            <a:endParaRPr lang="uk-UA" sz="2400" b="1" dirty="0">
              <a:solidFill>
                <a:srgbClr val="7030A0"/>
              </a:solidFill>
              <a:latin typeface="Calligraphia One" pitchFamily="2" charset="0"/>
            </a:endParaRPr>
          </a:p>
          <a:p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вчителька початкових класів 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Новотроїцької  ЗШ </a:t>
            </a:r>
            <a:r>
              <a:rPr lang="en-US" sz="2400" b="1" dirty="0">
                <a:solidFill>
                  <a:srgbClr val="7030A0"/>
                </a:solidFill>
                <a:latin typeface="Calligraphia One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alligraphia One" pitchFamily="2" charset="0"/>
              </a:rPr>
              <a:t>1-3</a:t>
            </a:r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 ст. № 4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Волноваського району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Calligraphia One" pitchFamily="2" charset="0"/>
              </a:rPr>
              <a:t>Донецької області</a:t>
            </a:r>
            <a:endParaRPr lang="ru-RU" sz="2400" b="1" dirty="0">
              <a:solidFill>
                <a:srgbClr val="7030A0"/>
              </a:solidFill>
              <a:latin typeface="Calligraphia One" pitchFamily="2" charset="0"/>
            </a:endParaRPr>
          </a:p>
        </p:txBody>
      </p:sp>
      <p:pic>
        <p:nvPicPr>
          <p:cNvPr id="1033" name="Picture 9" descr="D:\Лида\ольга бор-буквы\alf159\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780960" cy="27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Лида\ольга бор\Junior Schoolchildren by olbor\мальчик с вопрос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90465"/>
            <a:ext cx="3527376" cy="5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382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C:\Documents and Settings\User\Рабочий стол\й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54219"/>
            <a:ext cx="3312368" cy="32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35280" cy="168478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1 к. – </a:t>
            </a:r>
            <a:r>
              <a:rPr lang="uk-UA" b="1" dirty="0" smtClean="0">
                <a:solidFill>
                  <a:srgbClr val="0070C0"/>
                </a:solidFill>
              </a:rPr>
              <a:t>а</a:t>
            </a:r>
            <a:r>
              <a:rPr lang="uk-UA" b="1" dirty="0" smtClean="0"/>
              <a:t> л.</a:t>
            </a:r>
          </a:p>
          <a:p>
            <a:pPr marL="0" indent="0">
              <a:buNone/>
            </a:pPr>
            <a:r>
              <a:rPr lang="uk-UA" b="1" dirty="0" smtClean="0"/>
              <a:t>2 к. – ?, на 3 л. більше </a:t>
            </a:r>
            <a:endParaRPr lang="ru-RU" b="1" dirty="0"/>
          </a:p>
        </p:txBody>
      </p:sp>
      <p:pic>
        <p:nvPicPr>
          <p:cNvPr id="102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973893"/>
            <a:ext cx="3961132" cy="38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7069" y="3863328"/>
            <a:ext cx="138898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95936" y="242088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427984" y="1916832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23728" y="191683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авая фигурная скобка 17"/>
          <p:cNvSpPr/>
          <p:nvPr/>
        </p:nvSpPr>
        <p:spPr>
          <a:xfrm>
            <a:off x="4690429" y="1844824"/>
            <a:ext cx="313619" cy="57606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1865986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0688"/>
            <a:ext cx="1976239" cy="21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1" y="5714365"/>
            <a:ext cx="792118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88" y="5714365"/>
            <a:ext cx="7921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74" y="5827311"/>
            <a:ext cx="792118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" y="5827311"/>
            <a:ext cx="792118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92" y="5643626"/>
            <a:ext cx="792118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з логічним навантаженням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38661" y="1844824"/>
            <a:ext cx="4316288" cy="420506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Тарас вирізав 8 трикутників, а квадратів – у 2 рази більше.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Юрко вирізав 2 трикутники, а квадратів – у 8 разів більше.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Хто з хлопчиків </a:t>
            </a:r>
            <a:r>
              <a:rPr lang="uk-UA" b="1" dirty="0" err="1" smtClean="0">
                <a:solidFill>
                  <a:srgbClr val="002060"/>
                </a:solidFill>
              </a:rPr>
              <a:t>вірізав</a:t>
            </a:r>
            <a:r>
              <a:rPr lang="uk-UA" b="1" dirty="0" smtClean="0">
                <a:solidFill>
                  <a:srgbClr val="002060"/>
                </a:solidFill>
              </a:rPr>
              <a:t> більше фігур?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7" y="1484784"/>
            <a:ext cx="1855093" cy="18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100000" l="9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3753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Documents and Settings\User\Рабочий стол\юрко.bmp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6" y="4078040"/>
            <a:ext cx="1584176" cy="25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User\Рабочий стол\тарас.bm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548" y="1465360"/>
            <a:ext cx="1709737" cy="30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Скільки трикутників зображено на малюнку?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Лида\ольга бор\nabor kloun\клоунесса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3322712" cy="33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6752" y="1999590"/>
            <a:ext cx="44644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080" y="1988840"/>
            <a:ext cx="0" cy="25922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584" y="4581128"/>
            <a:ext cx="44644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1988840"/>
            <a:ext cx="0" cy="25922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15816" y="1999590"/>
            <a:ext cx="0" cy="2581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96752" y="1999590"/>
            <a:ext cx="2119064" cy="2581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96752" y="1999590"/>
            <a:ext cx="2119064" cy="2581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5816" y="1999590"/>
            <a:ext cx="2345432" cy="2581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915816" y="1988840"/>
            <a:ext cx="2376264" cy="25922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2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FF0066"/>
                </a:solidFill>
              </a:rPr>
              <a:t/>
            </a:r>
            <a:br>
              <a:rPr lang="uk-UA" i="1" dirty="0">
                <a:solidFill>
                  <a:srgbClr val="FF0066"/>
                </a:solidFill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504" y="2114750"/>
            <a:ext cx="6336991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Молодці!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Documents and Settings\User\Рабочий стол\отрисовки\Otrisovki_Dlja_Photoshop\ot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009496" cy="20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отрисовки\Otrisovki_Dlja_Photoshop\ot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30762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Рабочий стол\отрисовки\Otrisovki_Dlja_Photoshop\ot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69" y="3933056"/>
            <a:ext cx="1585466" cy="25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User\Рабочий стол\отрисовки\Otrisovki_Dlja_Photoshop\ot_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64" y="4653136"/>
            <a:ext cx="1374651" cy="14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User\Рабочий стол\отрисовки\Otrisovki_Dlja_Photoshop\ot_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4221975"/>
            <a:ext cx="3438128" cy="22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ида\фони\5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" y="0"/>
            <a:ext cx="9144181" cy="68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9228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3200" b="1" dirty="0" smtClean="0"/>
              <a:t>В </a:t>
            </a:r>
            <a:r>
              <a:rPr lang="uk-UA" sz="3200" b="1" dirty="0" err="1" smtClean="0"/>
              <a:t>презентаціі</a:t>
            </a: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>використано слайди:</a:t>
            </a:r>
            <a:br>
              <a:rPr lang="uk-UA" sz="3200" b="1" dirty="0" smtClean="0"/>
            </a:br>
            <a:r>
              <a:rPr lang="uk-UA" sz="32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Отрисовки</a:t>
            </a:r>
            <a:r>
              <a:rPr lang="uk-UA" sz="22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–</a:t>
            </a:r>
            <a:r>
              <a:rPr lang="uk-UA" sz="22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Ольга </a:t>
            </a:r>
            <a:r>
              <a:rPr lang="uk-UA" sz="2200" b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Бор</a:t>
            </a:r>
            <a:br>
              <a:rPr lang="uk-UA" sz="2200" b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uk-UA" sz="2200" b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и </a:t>
            </a:r>
            <a:r>
              <a:rPr lang="uk-UA" sz="2200" b="1" kern="1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найденн</a:t>
            </a:r>
            <a:r>
              <a:rPr lang="ru-RU" sz="2200" b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ы</a:t>
            </a:r>
            <a:r>
              <a:rPr lang="uk-UA" sz="2200" b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е в сети </a:t>
            </a:r>
            <a:r>
              <a:rPr lang="uk-UA" sz="2200" b="1" kern="10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интернет</a:t>
            </a:r>
            <a:r>
              <a:rPr lang="uk-UA" sz="22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uk-UA" sz="22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09" y="2803376"/>
            <a:ext cx="6400800" cy="2209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Вчительки</a:t>
            </a:r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Іванченко</a:t>
            </a:r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О. </a:t>
            </a:r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учителя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начальных классов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МОУ-СОШ №76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г.Краснодара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Балковой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Светлани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Васильевны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013176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Галкина Инна Анатольевна, учитель начальных классов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МОУ «</a:t>
            </a:r>
            <a:r>
              <a:rPr lang="ru-RU" sz="2400" b="1" i="1" dirty="0" err="1">
                <a:solidFill>
                  <a:srgbClr val="000066"/>
                </a:solidFill>
              </a:rPr>
              <a:t>Водоватовская</a:t>
            </a:r>
            <a:r>
              <a:rPr lang="ru-RU" sz="2400" b="1" i="1" dirty="0">
                <a:solidFill>
                  <a:srgbClr val="000066"/>
                </a:solidFill>
              </a:rPr>
              <a:t> СОШ» </a:t>
            </a:r>
            <a:r>
              <a:rPr lang="ru-RU" sz="2400" b="1" i="1" dirty="0" err="1">
                <a:solidFill>
                  <a:srgbClr val="000066"/>
                </a:solidFill>
              </a:rPr>
              <a:t>Арзамасского</a:t>
            </a:r>
            <a:r>
              <a:rPr lang="ru-RU" sz="2400" b="1" i="1" dirty="0">
                <a:solidFill>
                  <a:srgbClr val="000066"/>
                </a:solidFill>
              </a:rPr>
              <a:t> района, 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Нижегородской </a:t>
            </a:r>
            <a:r>
              <a:rPr lang="ru-RU" sz="2400" b="1" i="1" dirty="0" smtClean="0">
                <a:solidFill>
                  <a:srgbClr val="000066"/>
                </a:solidFill>
              </a:rPr>
              <a:t>области - </a:t>
            </a:r>
          </a:p>
          <a:p>
            <a:pPr algn="ctr"/>
            <a:r>
              <a:rPr lang="ru-RU" sz="2400" b="1" i="1" dirty="0" err="1" smtClean="0">
                <a:solidFill>
                  <a:srgbClr val="FFFF00"/>
                </a:solidFill>
              </a:rPr>
              <a:t>Физминутка</a:t>
            </a:r>
            <a:r>
              <a:rPr lang="ru-RU" sz="2400" b="1" i="1" dirty="0" smtClean="0">
                <a:solidFill>
                  <a:srgbClr val="FFFF00"/>
                </a:solidFill>
              </a:rPr>
              <a:t> для глаз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7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en-US" dirty="0" smtClean="0"/>
              <a:t>4ˑ5=</a:t>
            </a:r>
            <a:r>
              <a:rPr lang="ru-RU" dirty="0" smtClean="0"/>
              <a:t>                7ˑ6=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6ˑ8=</a:t>
            </a:r>
            <a:r>
              <a:rPr lang="ru-RU" dirty="0" smtClean="0"/>
              <a:t>			4ˑ7=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24</a:t>
            </a:r>
            <a:r>
              <a:rPr lang="ru-RU" dirty="0" smtClean="0"/>
              <a:t>:4=				36:6=</a:t>
            </a:r>
            <a:br>
              <a:rPr lang="ru-RU" dirty="0" smtClean="0"/>
            </a:br>
            <a:r>
              <a:rPr lang="ru-RU" dirty="0" smtClean="0"/>
              <a:t>27:3=					8ˑ4=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2357430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714488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1000108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428604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428868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57166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20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1714488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000108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00364" y="364331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32</a:t>
            </a:r>
            <a:endParaRPr lang="ru-RU" sz="4800" dirty="0"/>
          </a:p>
        </p:txBody>
      </p:sp>
      <p:sp>
        <p:nvSpPr>
          <p:cNvPr id="23" name="Овал 22"/>
          <p:cNvSpPr/>
          <p:nvPr/>
        </p:nvSpPr>
        <p:spPr>
          <a:xfrm>
            <a:off x="7786710" y="371475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16</a:t>
            </a:r>
            <a:endParaRPr lang="ru-RU" sz="4800" dirty="0"/>
          </a:p>
        </p:txBody>
      </p:sp>
      <p:sp>
        <p:nvSpPr>
          <p:cNvPr id="24" name="Овал 23"/>
          <p:cNvSpPr/>
          <p:nvPr/>
        </p:nvSpPr>
        <p:spPr>
          <a:xfrm>
            <a:off x="6929454" y="371475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64</a:t>
            </a:r>
            <a:endParaRPr lang="ru-RU" sz="4800" dirty="0"/>
          </a:p>
        </p:txBody>
      </p:sp>
      <p:sp>
        <p:nvSpPr>
          <p:cNvPr id="25" name="Овал 24"/>
          <p:cNvSpPr/>
          <p:nvPr/>
        </p:nvSpPr>
        <p:spPr>
          <a:xfrm>
            <a:off x="6000760" y="364331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26" name="Овал 25"/>
          <p:cNvSpPr/>
          <p:nvPr/>
        </p:nvSpPr>
        <p:spPr>
          <a:xfrm>
            <a:off x="5072066" y="364331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27" name="Овал 26"/>
          <p:cNvSpPr/>
          <p:nvPr/>
        </p:nvSpPr>
        <p:spPr>
          <a:xfrm>
            <a:off x="4071934" y="364331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28" name="Овал 27"/>
          <p:cNvSpPr/>
          <p:nvPr/>
        </p:nvSpPr>
        <p:spPr>
          <a:xfrm>
            <a:off x="2857488" y="514351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64</a:t>
            </a:r>
            <a:endParaRPr lang="ru-RU" sz="4800" dirty="0"/>
          </a:p>
        </p:txBody>
      </p:sp>
      <p:sp>
        <p:nvSpPr>
          <p:cNvPr id="30" name="Овал 29"/>
          <p:cNvSpPr/>
          <p:nvPr/>
        </p:nvSpPr>
        <p:spPr>
          <a:xfrm>
            <a:off x="3929058" y="514351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32</a:t>
            </a:r>
            <a:endParaRPr lang="ru-RU" sz="4800" dirty="0"/>
          </a:p>
        </p:txBody>
      </p:sp>
      <p:sp>
        <p:nvSpPr>
          <p:cNvPr id="32" name="Овал 31"/>
          <p:cNvSpPr/>
          <p:nvPr/>
        </p:nvSpPr>
        <p:spPr>
          <a:xfrm>
            <a:off x="5000628" y="514351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16</a:t>
            </a:r>
            <a:endParaRPr lang="ru-RU" sz="4800" dirty="0"/>
          </a:p>
        </p:txBody>
      </p:sp>
      <p:sp>
        <p:nvSpPr>
          <p:cNvPr id="33" name="Овал 32"/>
          <p:cNvSpPr/>
          <p:nvPr/>
        </p:nvSpPr>
        <p:spPr>
          <a:xfrm>
            <a:off x="6000760" y="514351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34" name="Овал 33"/>
          <p:cNvSpPr/>
          <p:nvPr/>
        </p:nvSpPr>
        <p:spPr>
          <a:xfrm>
            <a:off x="6929454" y="507207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5" name="Овал 34"/>
          <p:cNvSpPr/>
          <p:nvPr/>
        </p:nvSpPr>
        <p:spPr>
          <a:xfrm>
            <a:off x="7786710" y="507207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pic>
        <p:nvPicPr>
          <p:cNvPr id="2052" name="Picture 4" descr="D:\Лида\ДОКУМЕНТЫ НОВЫЕ\отрисовки\Otrisovki_Dlja_Photoshop\ot_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444501" cy="31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да\фони\231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68538" y="2276475"/>
            <a:ext cx="4419600" cy="3313113"/>
            <a:chOff x="1488" y="960"/>
            <a:chExt cx="2784" cy="2160"/>
          </a:xfrm>
        </p:grpSpPr>
        <p:sp>
          <p:nvSpPr>
            <p:cNvPr id="4119" name="Oval 2"/>
            <p:cNvSpPr>
              <a:spLocks noChangeArrowheads="1"/>
            </p:cNvSpPr>
            <p:nvPr/>
          </p:nvSpPr>
          <p:spPr bwMode="auto">
            <a:xfrm>
              <a:off x="1872" y="1152"/>
              <a:ext cx="2016" cy="19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20" name="Text Box 4"/>
            <p:cNvSpPr txBox="1">
              <a:spLocks noChangeArrowheads="1"/>
            </p:cNvSpPr>
            <p:nvPr/>
          </p:nvSpPr>
          <p:spPr bwMode="auto">
            <a:xfrm>
              <a:off x="1488" y="960"/>
              <a:ext cx="2784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0000">
                  <a:solidFill>
                    <a:srgbClr val="FF0066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0000">
                  <a:solidFill>
                    <a:srgbClr val="FF0066"/>
                  </a:solidFill>
                  <a:latin typeface="Times New Roman" pitchFamily="18" charset="0"/>
                </a:rPr>
                <a:t>6</a:t>
              </a:r>
              <a:endParaRPr lang="ru-RU" sz="200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2133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99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0" y="2205038"/>
            <a:ext cx="2667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2133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95288" y="2276475"/>
            <a:ext cx="2286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39750" y="2205038"/>
            <a:ext cx="2362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2209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2133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468313" y="1773238"/>
            <a:ext cx="2057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99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21336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6948488" y="1844675"/>
            <a:ext cx="1905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6372225" y="1700213"/>
            <a:ext cx="2557463" cy="423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6372225" y="1844675"/>
            <a:ext cx="2714625" cy="417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443663" y="1916113"/>
            <a:ext cx="2514600" cy="409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54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6156325" y="1916113"/>
            <a:ext cx="2786063" cy="409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6216650" y="1989138"/>
            <a:ext cx="2819400" cy="380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42</a:t>
            </a: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300788" y="1916113"/>
            <a:ext cx="2709862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48</a:t>
            </a: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6227763" y="1844675"/>
            <a:ext cx="2786062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6588125" y="1916113"/>
            <a:ext cx="2214563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57610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 вмію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множити на 6</a:t>
            </a: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1476375" y="6237288"/>
            <a:ext cx="6551613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Молодець!</a:t>
            </a:r>
          </a:p>
        </p:txBody>
      </p:sp>
      <p:pic>
        <p:nvPicPr>
          <p:cNvPr id="4123" name="Picture 27" descr="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44588" cy="1557338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1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1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0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0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7186634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6см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2 см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485778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928662" y="3571876"/>
            <a:ext cx="714380" cy="114300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Р=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643042" y="3571876"/>
            <a:ext cx="3643338" cy="114300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6ˑ2+2ˑ2=16(см)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28662" y="5000636"/>
            <a:ext cx="714380" cy="114300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</a:t>
            </a:r>
            <a:r>
              <a:rPr lang="ru-RU" sz="3600" dirty="0" smtClean="0">
                <a:solidFill>
                  <a:schemeClr val="tx1"/>
                </a:solidFill>
              </a:rPr>
              <a:t>=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643042" y="5000636"/>
            <a:ext cx="2714644" cy="114300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6ˑ2=1</a:t>
            </a:r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(см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)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D:\Лида\ДОКУМЕНТЫ НОВЫЕ\отрисовки\Otrisovki_Dlja_Photoshop\ot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00328"/>
            <a:ext cx="3179763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ида\фони\23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828800"/>
            <a:ext cx="7239000" cy="3886200"/>
            <a:chOff x="144" y="672"/>
            <a:chExt cx="5472" cy="2064"/>
          </a:xfrm>
        </p:grpSpPr>
        <p:sp>
          <p:nvSpPr>
            <p:cNvPr id="617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6   5</a:t>
              </a:r>
            </a:p>
          </p:txBody>
        </p:sp>
        <p:sp>
          <p:nvSpPr>
            <p:cNvPr id="6177" name="Oval 4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11188" y="1774825"/>
            <a:ext cx="7239000" cy="3886200"/>
            <a:chOff x="144" y="672"/>
            <a:chExt cx="5472" cy="2064"/>
          </a:xfrm>
        </p:grpSpPr>
        <p:sp>
          <p:nvSpPr>
            <p:cNvPr id="617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6   3</a:t>
              </a:r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900113" y="1773238"/>
            <a:ext cx="7239000" cy="3886200"/>
            <a:chOff x="144" y="672"/>
            <a:chExt cx="5472" cy="2064"/>
          </a:xfrm>
        </p:grpSpPr>
        <p:sp>
          <p:nvSpPr>
            <p:cNvPr id="6172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6   7</a:t>
              </a:r>
            </a:p>
          </p:txBody>
        </p:sp>
        <p:sp>
          <p:nvSpPr>
            <p:cNvPr id="6173" name="Oval 34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27088" y="1773238"/>
            <a:ext cx="7239000" cy="3886200"/>
            <a:chOff x="144" y="672"/>
            <a:chExt cx="5472" cy="2064"/>
          </a:xfrm>
        </p:grpSpPr>
        <p:sp>
          <p:nvSpPr>
            <p:cNvPr id="617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6   1</a:t>
              </a:r>
            </a:p>
          </p:txBody>
        </p:sp>
        <p:sp>
          <p:nvSpPr>
            <p:cNvPr id="6171" name="Oval 37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71550" y="1773238"/>
            <a:ext cx="7239000" cy="3886200"/>
            <a:chOff x="144" y="672"/>
            <a:chExt cx="5472" cy="2064"/>
          </a:xfrm>
        </p:grpSpPr>
        <p:sp>
          <p:nvSpPr>
            <p:cNvPr id="6168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6   9</a:t>
              </a:r>
            </a:p>
          </p:txBody>
        </p:sp>
        <p:sp>
          <p:nvSpPr>
            <p:cNvPr id="6169" name="Oval 40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971550" y="1919288"/>
            <a:ext cx="7239000" cy="3886200"/>
            <a:chOff x="144" y="672"/>
            <a:chExt cx="5472" cy="2064"/>
          </a:xfrm>
        </p:grpSpPr>
        <p:sp>
          <p:nvSpPr>
            <p:cNvPr id="6166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6   2</a:t>
              </a:r>
            </a:p>
          </p:txBody>
        </p:sp>
        <p:sp>
          <p:nvSpPr>
            <p:cNvPr id="6167" name="Oval 43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46113" y="1919288"/>
            <a:ext cx="7239000" cy="3886200"/>
            <a:chOff x="144" y="672"/>
            <a:chExt cx="5472" cy="2064"/>
          </a:xfrm>
        </p:grpSpPr>
        <p:sp>
          <p:nvSpPr>
            <p:cNvPr id="6164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6   10</a:t>
              </a:r>
            </a:p>
          </p:txBody>
        </p:sp>
        <p:sp>
          <p:nvSpPr>
            <p:cNvPr id="6165" name="Oval 46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971550" y="1773238"/>
            <a:ext cx="7239000" cy="3886200"/>
            <a:chOff x="144" y="672"/>
            <a:chExt cx="5472" cy="2064"/>
          </a:xfrm>
        </p:grpSpPr>
        <p:sp>
          <p:nvSpPr>
            <p:cNvPr id="616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6   4</a:t>
              </a:r>
            </a:p>
          </p:txBody>
        </p:sp>
        <p:sp>
          <p:nvSpPr>
            <p:cNvPr id="6163" name="Oval 49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900113" y="1773238"/>
            <a:ext cx="7239000" cy="3886200"/>
            <a:chOff x="144" y="672"/>
            <a:chExt cx="5472" cy="2064"/>
          </a:xfrm>
        </p:grpSpPr>
        <p:sp>
          <p:nvSpPr>
            <p:cNvPr id="61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6   8</a:t>
              </a:r>
            </a:p>
          </p:txBody>
        </p:sp>
        <p:sp>
          <p:nvSpPr>
            <p:cNvPr id="6161" name="Oval 52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900113" y="1919288"/>
            <a:ext cx="7239000" cy="3886200"/>
            <a:chOff x="144" y="672"/>
            <a:chExt cx="5472" cy="2064"/>
          </a:xfrm>
        </p:grpSpPr>
        <p:sp>
          <p:nvSpPr>
            <p:cNvPr id="615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6   6</a:t>
              </a:r>
            </a:p>
          </p:txBody>
        </p:sp>
        <p:sp>
          <p:nvSpPr>
            <p:cNvPr id="6159" name="Oval 55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176" name="WordArt 56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786874" cy="1252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Arial"/>
                <a:cs typeface="Arial"/>
              </a:rPr>
              <a:t>Називай відповідь швидко </a:t>
            </a:r>
          </a:p>
        </p:txBody>
      </p:sp>
      <p:sp>
        <p:nvSpPr>
          <p:cNvPr id="33" name="WordArt 26"/>
          <p:cNvSpPr>
            <a:spLocks noChangeArrowheads="1" noChangeShapeType="1" noTextEdit="1"/>
          </p:cNvSpPr>
          <p:nvPr/>
        </p:nvSpPr>
        <p:spPr bwMode="auto">
          <a:xfrm>
            <a:off x="1428750" y="6237288"/>
            <a:ext cx="6551613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Молодець!</a:t>
            </a:r>
          </a:p>
        </p:txBody>
      </p:sp>
    </p:spTree>
    <p:extLst>
      <p:ext uri="{BB962C8B-B14F-4D97-AF65-F5344CB8AC3E}">
        <p14:creationId xmlns:p14="http://schemas.microsoft.com/office/powerpoint/2010/main" val="26206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ида\фони\3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40:5+57=</a:t>
            </a:r>
          </a:p>
          <a:p>
            <a:pPr>
              <a:buNone/>
            </a:pPr>
            <a:r>
              <a:rPr lang="ru-RU" sz="4000" dirty="0" smtClean="0"/>
              <a:t>7ˑ8+19=</a:t>
            </a:r>
          </a:p>
          <a:p>
            <a:pPr>
              <a:buNone/>
            </a:pPr>
            <a:r>
              <a:rPr lang="ru-RU" sz="4000" dirty="0" smtClean="0"/>
              <a:t>40:4ˑ6=</a:t>
            </a:r>
          </a:p>
          <a:p>
            <a:pPr>
              <a:buNone/>
            </a:pPr>
            <a:r>
              <a:rPr lang="ru-RU" sz="4000" dirty="0" smtClean="0"/>
              <a:t>5ˑ3+18=</a:t>
            </a:r>
          </a:p>
          <a:p>
            <a:pPr>
              <a:buNone/>
            </a:pPr>
            <a:r>
              <a:rPr lang="ru-RU" sz="4000" dirty="0" smtClean="0"/>
              <a:t>(48+33):9=</a:t>
            </a:r>
          </a:p>
          <a:p>
            <a:pPr>
              <a:buNone/>
            </a:pPr>
            <a:r>
              <a:rPr lang="ru-RU" sz="4000" dirty="0" smtClean="0"/>
              <a:t>(65-23):7=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(32-24)ˑ2=</a:t>
            </a:r>
          </a:p>
          <a:p>
            <a:pPr>
              <a:buNone/>
            </a:pPr>
            <a:r>
              <a:rPr lang="ru-RU" sz="4000" dirty="0" smtClean="0"/>
              <a:t>8ˑ4+7=</a:t>
            </a:r>
          </a:p>
          <a:p>
            <a:pPr>
              <a:buNone/>
            </a:pPr>
            <a:r>
              <a:rPr lang="ru-RU" sz="4000" dirty="0" smtClean="0"/>
              <a:t>80-7ˑ7=</a:t>
            </a:r>
          </a:p>
          <a:p>
            <a:pPr>
              <a:buNone/>
            </a:pPr>
            <a:r>
              <a:rPr lang="ru-RU" sz="4000" dirty="0" smtClean="0"/>
              <a:t>27:3+8ˑ7=</a:t>
            </a:r>
          </a:p>
          <a:p>
            <a:pPr>
              <a:buNone/>
            </a:pPr>
            <a:r>
              <a:rPr lang="ru-RU" sz="4000" dirty="0" smtClean="0"/>
              <a:t>7ˑ8-6ˑ6=</a:t>
            </a:r>
          </a:p>
          <a:p>
            <a:pPr>
              <a:buNone/>
            </a:pPr>
            <a:r>
              <a:rPr lang="ru-RU" sz="4000" dirty="0" smtClean="0"/>
              <a:t>54:9+8ˑ7=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643050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65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428868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75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143248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60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929066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33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71488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500702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1643050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2428868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39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3214686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31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400050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65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471488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542926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002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да\фони\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" y="0"/>
            <a:ext cx="9144514" cy="68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404" name="Picture 20" descr="j03985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30c5bf45d70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9"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2" r="46965"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5" t="30222"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2" r="46965"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5" t="30222"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r="68335"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Bee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 descr="Bee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7" name="Picture 23" descr="8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Bee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1" name="01 -40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винни пух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2" name="AutoShap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51838" y="6326187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1"/>
                </p:tgtEl>
              </p:cMediaNode>
            </p:audio>
          </p:childTnLst>
        </p:cTn>
      </p:par>
    </p:tnLst>
    <p:bldLst>
      <p:bldP spid="164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ида\фони\21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75" y="260648"/>
            <a:ext cx="2746648" cy="5983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Задача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3472" y="908720"/>
            <a:ext cx="7332984" cy="158380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Хлопчики та </a:t>
            </a:r>
            <a:r>
              <a:rPr lang="ru-RU" sz="2400" b="1" dirty="0" err="1" smtClean="0"/>
              <a:t>дівчатка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збирали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яблука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4 </a:t>
            </a:r>
            <a:r>
              <a:rPr lang="ru-RU" sz="2400" b="1" dirty="0" err="1" smtClean="0"/>
              <a:t>дівчинки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зібрали</a:t>
            </a:r>
            <a:r>
              <a:rPr lang="ru-RU" sz="2400" b="1" dirty="0" smtClean="0"/>
              <a:t> 24 </a:t>
            </a:r>
            <a:r>
              <a:rPr lang="ru-RU" sz="2400" b="1" dirty="0" err="1" smtClean="0"/>
              <a:t>яблуки</a:t>
            </a:r>
            <a:r>
              <a:rPr lang="ru-RU" sz="2400" b="1" dirty="0" smtClean="0"/>
              <a:t>, а 5 </a:t>
            </a:r>
            <a:r>
              <a:rPr lang="ru-RU" sz="2400" b="1" dirty="0" err="1" smtClean="0"/>
              <a:t>дівчат</a:t>
            </a:r>
            <a:r>
              <a:rPr lang="ru-RU" sz="2400" b="1" dirty="0" smtClean="0"/>
              <a:t> – 25 </a:t>
            </a:r>
            <a:r>
              <a:rPr lang="ru-RU" sz="2400" b="1" dirty="0" err="1" smtClean="0"/>
              <a:t>яблук</a:t>
            </a:r>
            <a:r>
              <a:rPr lang="ru-RU" sz="2400" b="1" dirty="0" smtClean="0"/>
              <a:t>. </a:t>
            </a:r>
          </a:p>
          <a:p>
            <a:r>
              <a:rPr lang="uk-UA" sz="2400" b="1" dirty="0" smtClean="0"/>
              <a:t>Хто з дітей працював краще?</a:t>
            </a:r>
          </a:p>
        </p:txBody>
      </p:sp>
      <p:pic>
        <p:nvPicPr>
          <p:cNvPr id="8195" name="Picture 3" descr="D:\Лида\ольга бор\Alphabet Autumn\Cookie\girl 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83263"/>
            <a:ext cx="2111644" cy="21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Лида\ольга бор\Alphabet Autumn\Cookie\boy 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5" y="4318552"/>
            <a:ext cx="2405880" cy="24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26182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4хл. – 24 </a:t>
            </a:r>
            <a:r>
              <a:rPr lang="uk-UA" sz="3200" b="1" dirty="0" err="1">
                <a:solidFill>
                  <a:srgbClr val="0070C0"/>
                </a:solidFill>
              </a:rPr>
              <a:t>ябл</a:t>
            </a:r>
            <a:r>
              <a:rPr lang="uk-UA" sz="3200" b="1" dirty="0">
                <a:solidFill>
                  <a:srgbClr val="0070C0"/>
                </a:solidFill>
              </a:rPr>
              <a:t>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5д. – 25 </a:t>
            </a:r>
            <a:r>
              <a:rPr lang="uk-UA" sz="3200" b="1" dirty="0" err="1">
                <a:solidFill>
                  <a:srgbClr val="0070C0"/>
                </a:solidFill>
              </a:rPr>
              <a:t>ябл</a:t>
            </a:r>
            <a:r>
              <a:rPr lang="uk-UA" sz="3200" b="1" dirty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197" name="Picture 5" descr="C:\RECYCLER\S-1-5-21-790525478-527237240-1417001333-1004\Dc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000" l="0" r="9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52" y="5759562"/>
            <a:ext cx="1008112" cy="10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RECYCLER\S-1-5-21-790525478-527237240-1417001333-1004\Dc8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8000" l="0" r="9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71870"/>
            <a:ext cx="1008112" cy="10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1" y="5675095"/>
            <a:ext cx="10064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8899"/>
            <a:ext cx="10064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50" y="5803100"/>
            <a:ext cx="10064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C:\Documents and Settings\User\Рабочий стол\ябл.bm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391"/>
            <a:ext cx="3186538" cy="38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299" y="3035536"/>
            <a:ext cx="31877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9556" l="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1121" y="-633"/>
            <a:ext cx="1892731" cy="18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да\фони\2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406"/>
            <a:ext cx="8579296" cy="1719481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3100" b="1" dirty="0" smtClean="0"/>
              <a:t>В зоопарку було </a:t>
            </a:r>
            <a:r>
              <a:rPr lang="en-US" sz="3100" b="1" dirty="0" smtClean="0">
                <a:solidFill>
                  <a:srgbClr val="FF0000"/>
                </a:solidFill>
              </a:rPr>
              <a:t>k</a:t>
            </a:r>
            <a:r>
              <a:rPr lang="en-US" sz="3100" b="1" dirty="0" smtClean="0"/>
              <a:t> </a:t>
            </a:r>
            <a:r>
              <a:rPr lang="uk-UA" sz="3100" b="1" dirty="0" smtClean="0"/>
              <a:t>кошенят, а щенят – у 6 раз більше. На скільки менше було в зоопарку кошенят, ніж      щенят?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9218" name="Picture 2" descr="D:\Лида\ольга бор\Animals  by olbor\собачка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856632" cy="38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Лида\ольга бор\Animals  by olbor\котик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602632" cy="22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116632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Задача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445224"/>
            <a:ext cx="835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ea typeface="+mj-ea"/>
                <a:cs typeface="+mj-cs"/>
              </a:rPr>
              <a:t>k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467298"/>
            <a:ext cx="11112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kˑ</a:t>
            </a:r>
            <a:r>
              <a:rPr lang="uk-UA" sz="4400" b="1" dirty="0" smtClean="0">
                <a:solidFill>
                  <a:srgbClr val="0070C0"/>
                </a:solidFill>
              </a:rPr>
              <a:t>6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8480" y="2290514"/>
            <a:ext cx="1374094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330</Words>
  <Application>Microsoft Office PowerPoint</Application>
  <PresentationFormat>Экран (4:3)</PresentationFormat>
  <Paragraphs>121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Вправи  та задачі  на  засвоєння таблиць  множення  і  ділення.  Задачі  з  буквеними даними</vt:lpstr>
      <vt:lpstr>4ˑ5=                7ˑ6= 6ˑ8=   4ˑ7= 24:4=    36:6= 27:3=     8ˑ4= </vt:lpstr>
      <vt:lpstr>Презентация PowerPoint</vt:lpstr>
      <vt:lpstr>    6см                                      2 см       </vt:lpstr>
      <vt:lpstr>Презентация PowerPoint</vt:lpstr>
      <vt:lpstr>Математический диктант</vt:lpstr>
      <vt:lpstr>Презентация PowerPoint</vt:lpstr>
      <vt:lpstr>     Задача</vt:lpstr>
      <vt:lpstr> В зоопарку було k кошенят, а щенят – у 6 раз більше. На скільки менше було в зоопарку кошенят, ніж      щенят? </vt:lpstr>
      <vt:lpstr>Задача 382</vt:lpstr>
      <vt:lpstr>Задача з логічним навантаженням</vt:lpstr>
      <vt:lpstr>Скільки трикутників зображено на малюнку?</vt:lpstr>
      <vt:lpstr>Презентация PowerPoint</vt:lpstr>
      <vt:lpstr>В презентаціі  використано слайди: Отрисовки– Ольга Бор и найденные в сети интернет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2011-11-21T15:17:34Z</dcterms:modified>
</cp:coreProperties>
</file>