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B6DA82-1CF5-4493-A352-27E60AA4CF88}" type="datetimeFigureOut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BD0E63-682D-49B9-969D-58C0D6356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9BDD-DD20-400F-AD6E-06C123D6C714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BA33-D233-4EBF-8528-0964799EF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1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2D9F-C648-44FC-91C7-1B0D3EA2B754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30F1-9956-4529-B869-68D263E7C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0784-71BA-4E91-9EE3-E98A13B20DEB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453B-67EA-4179-B959-3231DD4E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4A73-0AE1-4D77-84CE-3233565653EB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6537-98CE-4FF5-9EEA-E7AFB3AE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C33B-479F-4A24-BD94-5326FC417815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A516-51C3-47F3-8395-358B1225A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3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E7E7-A3C2-42EC-AB0F-B78AAC36AE57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9AD7-A307-4636-BAF0-70BD5572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48EC-B3F7-48CB-ACE4-7D35B4FE2423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E101-99BF-49B4-84DF-7E71B9E6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9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C8C4-48B0-4EF1-B130-FC0E4E6CB2E4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E114-6255-44FF-8271-E1552695E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169D-8EE3-46D3-ACE1-14460BCFAF7A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CE70-4194-4DAA-B6FD-667D6A6E2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215E-0497-40D6-ADFF-3CFB1DE47B12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2700-021E-4941-8EBC-2F73CE97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3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ADDF-D762-4DD3-AAB3-C53A533CC348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9E97-3958-4FDA-9372-435EA5CD7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C8D93-1EED-4EBF-9DAB-FA9E95257D12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98D115-6884-4CF0-B47F-478598E1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27634"/>
          </a:xfrm>
        </p:spPr>
        <p:txBody>
          <a:bodyPr/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має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бути чистою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65" y="5013176"/>
            <a:ext cx="5688632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/>
                </a:solidFill>
              </a:rPr>
              <a:t>Презентацію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підготувала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учителька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початкових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класів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/>
                </a:solidFill>
              </a:rPr>
              <a:t>Новотроїцької</a:t>
            </a:r>
            <a:r>
              <a:rPr lang="ru-RU" sz="1800" b="1" dirty="0" smtClean="0">
                <a:solidFill>
                  <a:schemeClr val="tx2"/>
                </a:solidFill>
              </a:rPr>
              <a:t> ЗШ І-ІІІ </a:t>
            </a:r>
            <a:r>
              <a:rPr lang="ru-RU" sz="1800" b="1" dirty="0" err="1" smtClean="0">
                <a:solidFill>
                  <a:schemeClr val="tx2"/>
                </a:solidFill>
              </a:rPr>
              <a:t>ступенів</a:t>
            </a:r>
            <a:r>
              <a:rPr lang="ru-RU" sz="1800" b="1" dirty="0" smtClean="0">
                <a:solidFill>
                  <a:schemeClr val="tx2"/>
                </a:solidFill>
              </a:rPr>
              <a:t> № 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Волноваського</a:t>
            </a:r>
            <a:r>
              <a:rPr lang="ru-RU" sz="1800" b="1" dirty="0" smtClean="0">
                <a:solidFill>
                  <a:schemeClr val="tx2"/>
                </a:solidFill>
              </a:rPr>
              <a:t> району </a:t>
            </a:r>
            <a:r>
              <a:rPr lang="ru-RU" sz="1800" b="1" dirty="0" err="1" smtClean="0">
                <a:solidFill>
                  <a:schemeClr val="tx2"/>
                </a:solidFill>
              </a:rPr>
              <a:t>Донецької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області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Рудакова </a:t>
            </a:r>
            <a:r>
              <a:rPr lang="ru-RU" sz="1800" b="1" dirty="0" err="1" smtClean="0">
                <a:solidFill>
                  <a:schemeClr val="tx2"/>
                </a:solidFill>
              </a:rPr>
              <a:t>Лідія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Володимирівна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276872"/>
            <a:ext cx="89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/>
                </a:solidFill>
              </a:rPr>
              <a:t>3 </a:t>
            </a:r>
            <a:r>
              <a:rPr lang="ru-RU" b="1" dirty="0" err="1">
                <a:solidFill>
                  <a:schemeClr val="tx2"/>
                </a:solidFill>
              </a:rPr>
              <a:t>клас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3168352"/>
          </a:xfrm>
        </p:spPr>
        <p:txBody>
          <a:bodyPr/>
          <a:lstStyle/>
          <a:p>
            <a:pPr lvl="1"/>
            <a:r>
              <a:rPr lang="uk-UA" sz="2800" b="1" u="sng" dirty="0"/>
              <a:t>Ознайомлення з «Пам'яткою </a:t>
            </a:r>
            <a:r>
              <a:rPr lang="uk-UA" sz="2800" b="1" u="sng" dirty="0" err="1"/>
              <a:t>природоохоронця</a:t>
            </a:r>
            <a:r>
              <a:rPr lang="uk-UA" sz="2800" b="1" u="sng" dirty="0"/>
              <a:t>»</a:t>
            </a:r>
            <a:r>
              <a:rPr lang="ru-RU" sz="3600" u="sng" dirty="0"/>
              <a:t/>
            </a:r>
            <a:br>
              <a:rPr lang="ru-RU" sz="3600" u="sng" dirty="0"/>
            </a:br>
            <a:r>
              <a:rPr lang="uk-UA" sz="2800" dirty="0" smtClean="0"/>
              <a:t>Любий </a:t>
            </a:r>
            <a:r>
              <a:rPr lang="uk-UA" sz="2800" dirty="0"/>
              <a:t>друже! Не обійди стороною кожну </a:t>
            </a:r>
            <a:r>
              <a:rPr lang="uk-UA" sz="2800" dirty="0" smtClean="0"/>
              <a:t>забуту </a:t>
            </a:r>
            <a:r>
              <a:rPr lang="uk-UA" sz="2800" dirty="0"/>
              <a:t>людьми криничку, зане­дбане джерельце. Зроби так, щоб люди могли пити холодну водичку і дякувати кожній криничці, кожному джерельцю й добрим людським рукам, що зуміли зберегти незабутнє маленьке джерельце...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064896" cy="2425824"/>
          </a:xfrm>
        </p:spPr>
        <p:txBody>
          <a:bodyPr/>
          <a:lstStyle/>
          <a:p>
            <a:pPr lvl="1"/>
            <a:r>
              <a:rPr lang="uk-UA" b="1" u="sng" dirty="0">
                <a:solidFill>
                  <a:schemeClr val="tx1"/>
                </a:solidFill>
              </a:rPr>
              <a:t>Гра «Я знаю»</a:t>
            </a:r>
            <a:endParaRPr lang="ru-RU" sz="3600" u="sng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Що потрібно зробити, щоб на Землі збільшилася кількість прісної води? Діти по черзі розповідають усе, що знають </a:t>
            </a:r>
            <a:r>
              <a:rPr lang="uk-UA" dirty="0"/>
              <a:t>(</a:t>
            </a:r>
            <a:r>
              <a:rPr lang="uk-UA" sz="2800" i="1" dirty="0"/>
              <a:t>використовують символічний мікрофон).</a:t>
            </a:r>
            <a:endParaRPr lang="ru-RU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8600"/>
            <a:ext cx="1440160" cy="1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56" y="94945"/>
            <a:ext cx="118660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Підсумок уроку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645024"/>
            <a:ext cx="6408712" cy="2808312"/>
          </a:xfrm>
        </p:spPr>
        <p:txBody>
          <a:bodyPr/>
          <a:lstStyle/>
          <a:p>
            <a:pPr lvl="1"/>
            <a:r>
              <a:rPr lang="uk-UA" dirty="0" smtClean="0"/>
              <a:t>Опрацювати </a:t>
            </a:r>
            <a:r>
              <a:rPr lang="uk-UA" dirty="0"/>
              <a:t>статтю підручника «Вода має бути чистою» (</a:t>
            </a:r>
            <a:r>
              <a:rPr lang="uk-UA" sz="2400" i="1" dirty="0"/>
              <a:t>С. 97-98).</a:t>
            </a:r>
            <a:endParaRPr lang="ru-RU" sz="3600" dirty="0"/>
          </a:p>
          <a:p>
            <a:pPr lvl="1"/>
            <a:r>
              <a:rPr lang="uk-UA" dirty="0"/>
              <a:t>Скласти усну розповідь про те, як ти бережеш воду та як бережуть воду у твоїй сім'ї.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195736" y="2708920"/>
            <a:ext cx="5400600" cy="1008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Домашнє завдання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60253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latin typeface="+mn-lt"/>
              </a:rPr>
              <a:t>- Для </a:t>
            </a:r>
            <a:r>
              <a:rPr lang="uk-UA" sz="3200" dirty="0">
                <a:latin typeface="+mn-lt"/>
              </a:rPr>
              <a:t>чого на Землі необхідна вода?</a:t>
            </a:r>
            <a:endParaRPr lang="ru-RU" sz="3200" dirty="0">
              <a:latin typeface="+mn-lt"/>
            </a:endParaRPr>
          </a:p>
          <a:p>
            <a:pPr lvl="0"/>
            <a:r>
              <a:rPr lang="uk-UA" sz="3200" dirty="0" smtClean="0">
                <a:latin typeface="+mn-lt"/>
              </a:rPr>
              <a:t>- Яке </a:t>
            </a:r>
            <a:r>
              <a:rPr lang="uk-UA" sz="3200" dirty="0">
                <a:latin typeface="+mn-lt"/>
              </a:rPr>
              <a:t>значення має вода для людей?</a:t>
            </a:r>
            <a:endParaRPr lang="ru-RU" sz="3200" dirty="0">
              <a:latin typeface="+mn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3326"/>
            <a:ext cx="1895910" cy="177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2743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103" y="1556792"/>
            <a:ext cx="7772400" cy="21876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МОЛОДЦІ!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ДЯКУЮ ЗА УВАГУ!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t0.gstatic.com/images?q=tbn:ANd9GcTLVE0Jp6LkL26Q5DlIJpo8smqvAktGmPsqvicvBv348td7xaeur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443335" cy="24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1"/>
            <a:ext cx="23241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53136"/>
          </a:xfrm>
        </p:spPr>
        <p:txBody>
          <a:bodyPr/>
          <a:lstStyle/>
          <a:p>
            <a:r>
              <a:rPr lang="ru-RU" sz="2800" b="1" dirty="0"/>
              <a:t>Мета:</a:t>
            </a:r>
            <a:r>
              <a:rPr lang="ru-RU" sz="2800" dirty="0"/>
              <a:t> </a:t>
            </a:r>
            <a:r>
              <a:rPr lang="ru-RU" sz="2800" dirty="0" err="1"/>
              <a:t>формувати</a:t>
            </a:r>
            <a:r>
              <a:rPr lang="ru-RU" sz="2800" dirty="0"/>
              <a:t> </a:t>
            </a:r>
            <a:r>
              <a:rPr lang="ru-RU" sz="2800" dirty="0" err="1"/>
              <a:t>уявлення</a:t>
            </a:r>
            <a:r>
              <a:rPr lang="ru-RU" sz="2800" dirty="0"/>
              <a:t> про </a:t>
            </a:r>
            <a:r>
              <a:rPr lang="ru-RU" sz="2800" dirty="0" err="1"/>
              <a:t>значення</a:t>
            </a:r>
            <a:r>
              <a:rPr lang="ru-RU" sz="2800" dirty="0"/>
              <a:t> води в </a:t>
            </a:r>
            <a:r>
              <a:rPr lang="ru-RU" sz="2800" dirty="0" err="1"/>
              <a:t>природі</a:t>
            </a:r>
            <a:r>
              <a:rPr lang="ru-RU" sz="2800" dirty="0"/>
              <a:t>, </a:t>
            </a:r>
            <a:r>
              <a:rPr lang="ru-RU" sz="2800" dirty="0" err="1"/>
              <a:t>цінність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для людей, про шляхи </a:t>
            </a:r>
            <a:r>
              <a:rPr lang="ru-RU" sz="2800" dirty="0" err="1"/>
              <a:t>забруднення</a:t>
            </a:r>
            <a:r>
              <a:rPr lang="ru-RU" sz="2800" dirty="0"/>
              <a:t> і </a:t>
            </a:r>
            <a:r>
              <a:rPr lang="ru-RU" sz="2800" dirty="0" err="1"/>
              <a:t>способи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води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забруднення</a:t>
            </a:r>
            <a:r>
              <a:rPr lang="ru-RU" sz="2800" dirty="0"/>
              <a:t>, про участь </a:t>
            </a:r>
            <a:r>
              <a:rPr lang="ru-RU" sz="2800" dirty="0" err="1"/>
              <a:t>учнів</a:t>
            </a:r>
            <a:r>
              <a:rPr lang="ru-RU" sz="2800" dirty="0"/>
              <a:t> в </a:t>
            </a:r>
            <a:r>
              <a:rPr lang="ru-RU" sz="2800" dirty="0" err="1"/>
              <a:t>охороні</a:t>
            </a:r>
            <a:r>
              <a:rPr lang="ru-RU" sz="2800" dirty="0"/>
              <a:t> та </a:t>
            </a:r>
            <a:r>
              <a:rPr lang="ru-RU" sz="2800" dirty="0" err="1"/>
              <a:t>збереженні</a:t>
            </a:r>
            <a:r>
              <a:rPr lang="ru-RU" sz="2800" dirty="0"/>
              <a:t> води; </a:t>
            </a:r>
            <a:r>
              <a:rPr lang="ru-RU" sz="2800" dirty="0" err="1"/>
              <a:t>формувати</a:t>
            </a:r>
            <a:r>
              <a:rPr lang="ru-RU" sz="2800" dirty="0"/>
              <a:t> </a:t>
            </a:r>
            <a:r>
              <a:rPr lang="ru-RU" sz="2800" dirty="0" err="1"/>
              <a:t>вміння</a:t>
            </a:r>
            <a:r>
              <a:rPr lang="ru-RU" sz="2800" dirty="0"/>
              <a:t> </a:t>
            </a:r>
            <a:r>
              <a:rPr lang="ru-RU" sz="2800" dirty="0" err="1"/>
              <a:t>висловлювати</a:t>
            </a:r>
            <a:r>
              <a:rPr lang="ru-RU" sz="2800" dirty="0"/>
              <a:t> </a:t>
            </a:r>
            <a:r>
              <a:rPr lang="ru-RU" sz="2800" dirty="0" err="1"/>
              <a:t>оцінні</a:t>
            </a:r>
            <a:r>
              <a:rPr lang="ru-RU" sz="2800" dirty="0"/>
              <a:t> </a:t>
            </a:r>
            <a:r>
              <a:rPr lang="ru-RU" sz="2800" dirty="0" err="1"/>
              <a:t>судження</a:t>
            </a:r>
            <a:r>
              <a:rPr lang="ru-RU" sz="2800" dirty="0"/>
              <a:t>; </a:t>
            </a:r>
            <a:r>
              <a:rPr lang="ru-RU" sz="2800" dirty="0" err="1"/>
              <a:t>виховувати</a:t>
            </a:r>
            <a:r>
              <a:rPr lang="ru-RU" sz="2800" dirty="0"/>
              <a:t> </a:t>
            </a:r>
            <a:r>
              <a:rPr lang="ru-RU" sz="2800" dirty="0" err="1"/>
              <a:t>естетичне</a:t>
            </a:r>
            <a:r>
              <a:rPr lang="ru-RU" sz="2800" dirty="0"/>
              <a:t> </a:t>
            </a:r>
            <a:r>
              <a:rPr lang="ru-RU" sz="2800" dirty="0" err="1"/>
              <a:t>сприймання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прагнення</a:t>
            </a:r>
            <a:r>
              <a:rPr lang="ru-RU" sz="2800" dirty="0"/>
              <a:t> </a:t>
            </a:r>
            <a:r>
              <a:rPr lang="ru-RU" sz="2800" dirty="0" err="1"/>
              <a:t>берегти</a:t>
            </a:r>
            <a:r>
              <a:rPr lang="ru-RU" sz="2800" dirty="0"/>
              <a:t> природу, </a:t>
            </a:r>
            <a:r>
              <a:rPr lang="ru-RU" sz="2800" dirty="0" err="1"/>
              <a:t>охороняти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воду.</a:t>
            </a:r>
          </a:p>
          <a:p>
            <a:r>
              <a:rPr lang="ru-RU" sz="2800" b="1" dirty="0" err="1"/>
              <a:t>Обладнання</a:t>
            </a:r>
            <a:r>
              <a:rPr lang="ru-RU" sz="2800" b="1" dirty="0"/>
              <a:t>:</a:t>
            </a:r>
            <a:r>
              <a:rPr lang="ru-RU" sz="2800" dirty="0"/>
              <a:t> модель </a:t>
            </a:r>
            <a:r>
              <a:rPr lang="ru-RU" sz="2800" dirty="0" err="1"/>
              <a:t>Землі</a:t>
            </a:r>
            <a:r>
              <a:rPr lang="ru-RU" sz="2800" dirty="0"/>
              <a:t>, склянки з чистою водою та водою з </a:t>
            </a:r>
            <a:r>
              <a:rPr lang="ru-RU" sz="2800" dirty="0" err="1"/>
              <a:t>розчиненими</a:t>
            </a:r>
            <a:r>
              <a:rPr lang="ru-RU" sz="2800" dirty="0"/>
              <a:t> в </a:t>
            </a:r>
            <a:r>
              <a:rPr lang="ru-RU" sz="2800" dirty="0" err="1"/>
              <a:t>ній</a:t>
            </a:r>
            <a:r>
              <a:rPr lang="ru-RU" sz="2800" dirty="0"/>
              <a:t> </a:t>
            </a:r>
            <a:r>
              <a:rPr lang="ru-RU" sz="2800" dirty="0" err="1"/>
              <a:t>різними</a:t>
            </a:r>
            <a:r>
              <a:rPr lang="ru-RU" sz="2800" dirty="0"/>
              <a:t> </a:t>
            </a:r>
            <a:r>
              <a:rPr lang="ru-RU" sz="2800" dirty="0" err="1"/>
              <a:t>речовинами</a:t>
            </a:r>
            <a:r>
              <a:rPr lang="ru-RU" sz="2800" dirty="0"/>
              <a:t>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E389B-8B52-4CB4-9F65-2854C36AA382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err="1" smtClean="0">
                <a:solidFill>
                  <a:schemeClr val="tx2"/>
                </a:solidFill>
              </a:rPr>
              <a:t>Перевірка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домашнього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1.Фронтальне </a:t>
            </a:r>
            <a:r>
              <a:rPr lang="ru-RU" sz="1800" b="1" dirty="0" err="1" smtClean="0">
                <a:solidFill>
                  <a:srgbClr val="0070C0"/>
                </a:solidFill>
              </a:rPr>
              <a:t>опитування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—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таке</a:t>
            </a:r>
            <a:r>
              <a:rPr lang="ru-RU" sz="1800" dirty="0" smtClean="0"/>
              <a:t> </a:t>
            </a:r>
            <a:r>
              <a:rPr lang="ru-RU" sz="1800" dirty="0" err="1" smtClean="0"/>
              <a:t>кругообіг</a:t>
            </a:r>
            <a:r>
              <a:rPr lang="ru-RU" sz="1800" dirty="0" smtClean="0"/>
              <a:t> води?</a:t>
            </a:r>
          </a:p>
          <a:p>
            <a:pPr marL="0" indent="0">
              <a:buNone/>
            </a:pPr>
            <a:r>
              <a:rPr lang="ru-RU" sz="1800" dirty="0" smtClean="0"/>
              <a:t>—Як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воду в </a:t>
            </a:r>
            <a:r>
              <a:rPr lang="ru-RU" sz="1800" dirty="0" err="1" smtClean="0"/>
              <a:t>газоподібному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стані</a:t>
            </a:r>
            <a:r>
              <a:rPr lang="ru-RU" sz="1800" dirty="0" smtClean="0"/>
              <a:t>?</a:t>
            </a:r>
          </a:p>
          <a:p>
            <a:pPr marL="0" indent="0">
              <a:buNone/>
            </a:pPr>
            <a:r>
              <a:rPr lang="ru-RU" sz="1800" dirty="0" smtClean="0"/>
              <a:t>—У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трьох</a:t>
            </a:r>
            <a:r>
              <a:rPr lang="ru-RU" sz="1800" dirty="0" smtClean="0"/>
              <a:t> станах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перебувати</a:t>
            </a:r>
            <a:r>
              <a:rPr lang="ru-RU" sz="1800" dirty="0" smtClean="0"/>
              <a:t> вода?</a:t>
            </a:r>
          </a:p>
          <a:p>
            <a:pPr marL="0" indent="0">
              <a:buNone/>
            </a:pPr>
            <a:r>
              <a:rPr lang="ru-RU" sz="1800" dirty="0" smtClean="0"/>
              <a:t>—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кришці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каструлі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кипить</a:t>
            </a:r>
            <a:r>
              <a:rPr lang="ru-RU" sz="1800" dirty="0" smtClean="0"/>
              <a:t> вода, з </a:t>
            </a:r>
            <a:r>
              <a:rPr lang="ru-RU" sz="1800" dirty="0" err="1" smtClean="0"/>
              <a:t>внутрішнього</a:t>
            </a:r>
            <a:r>
              <a:rPr lang="ru-RU" sz="1800" dirty="0" smtClean="0"/>
              <a:t> боку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краплини</a:t>
            </a:r>
            <a:r>
              <a:rPr lang="ru-RU" sz="1800" dirty="0" smtClean="0"/>
              <a:t>?</a:t>
            </a:r>
          </a:p>
          <a:p>
            <a:pPr marL="0" indent="0">
              <a:buNone/>
            </a:pPr>
            <a:r>
              <a:rPr lang="ru-RU" sz="1800" dirty="0" smtClean="0"/>
              <a:t>—Коли </a:t>
            </a:r>
            <a:r>
              <a:rPr lang="ru-RU" sz="1800" dirty="0" err="1" smtClean="0"/>
              <a:t>швидше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висохне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білизна</a:t>
            </a:r>
            <a:r>
              <a:rPr lang="ru-RU" sz="1800" dirty="0" smtClean="0"/>
              <a:t> — </a:t>
            </a:r>
            <a:r>
              <a:rPr lang="ru-RU" sz="1800" dirty="0" err="1" smtClean="0"/>
              <a:t>влітку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навесні</a:t>
            </a:r>
            <a:r>
              <a:rPr lang="ru-RU" sz="1600" dirty="0" smtClean="0"/>
              <a:t>?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2.Індивідуальне </a:t>
            </a:r>
            <a:r>
              <a:rPr lang="ru-RU" sz="1800" b="1" dirty="0" err="1" smtClean="0">
                <a:solidFill>
                  <a:srgbClr val="0070C0"/>
                </a:solidFill>
              </a:rPr>
              <a:t>опитування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 err="1" smtClean="0"/>
              <a:t>Завдання</a:t>
            </a:r>
            <a:r>
              <a:rPr lang="ru-RU" sz="1800" dirty="0" smtClean="0"/>
              <a:t> 1. На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розташоване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твоє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(село)? Як вона </a:t>
            </a:r>
            <a:r>
              <a:rPr lang="ru-RU" sz="1800" dirty="0" err="1" smtClean="0"/>
              <a:t>називається</a:t>
            </a:r>
            <a:r>
              <a:rPr lang="ru-RU" sz="1800" dirty="0" smtClean="0"/>
              <a:t>?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2.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сніг</a:t>
            </a:r>
            <a:r>
              <a:rPr lang="ru-RU" sz="1800" dirty="0" smtClean="0"/>
              <a:t> — </a:t>
            </a:r>
            <a:r>
              <a:rPr lang="ru-RU" sz="1800" dirty="0" err="1" smtClean="0"/>
              <a:t>чистий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брудний</a:t>
            </a:r>
            <a:r>
              <a:rPr lang="ru-RU" sz="1800" dirty="0" smtClean="0"/>
              <a:t> — </a:t>
            </a:r>
            <a:r>
              <a:rPr lang="ru-RU" sz="1800" dirty="0" err="1" smtClean="0"/>
              <a:t>навесні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розтане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швидше</a:t>
            </a:r>
            <a:r>
              <a:rPr lang="ru-RU" sz="1800" dirty="0" smtClean="0"/>
              <a:t>?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?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3.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буває</a:t>
            </a:r>
            <a:r>
              <a:rPr lang="ru-RU" sz="1800" dirty="0" smtClean="0"/>
              <a:t> роса?</a:t>
            </a:r>
          </a:p>
          <a:p>
            <a:pPr marL="0" indent="0">
              <a:buNone/>
            </a:pPr>
            <a:r>
              <a:rPr lang="ru-RU" sz="1800" dirty="0" err="1" smtClean="0"/>
              <a:t>Завдання</a:t>
            </a:r>
            <a:r>
              <a:rPr lang="ru-RU" sz="1800" dirty="0" smtClean="0"/>
              <a:t> 4.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носити</a:t>
            </a:r>
            <a:r>
              <a:rPr lang="ru-RU" sz="1800" dirty="0" smtClean="0"/>
              <a:t> воду в </a:t>
            </a:r>
            <a:r>
              <a:rPr lang="ru-RU" sz="1800" dirty="0" err="1" smtClean="0"/>
              <a:t>решеті</a:t>
            </a:r>
            <a:r>
              <a:rPr lang="ru-RU" sz="1800" dirty="0" smtClean="0"/>
              <a:t>?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34A73-0AE1-4D77-84CE-3233565653EB}" type="datetime1">
              <a:rPr lang="ru-RU" smtClean="0"/>
              <a:pPr>
                <a:defRPr/>
              </a:pPr>
              <a:t>04.08.2011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6537-98CE-4FF5-9EEA-E7AFB3AEFC8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4" b="98175" l="9783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236340" cy="18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20" y="4869160"/>
            <a:ext cx="2111871" cy="1547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260648"/>
            <a:ext cx="4464496" cy="8640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Повідомлення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теми і мети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уроку.</a:t>
            </a:r>
          </a:p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Мотивація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навчальної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діяльності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39E97-3958-4FDA-9372-435EA5CD7D9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6820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казки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      Ось </a:t>
            </a:r>
            <a:r>
              <a:rPr lang="ru-RU" dirty="0" err="1"/>
              <a:t>чисте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пробивається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великого </a:t>
            </a:r>
            <a:r>
              <a:rPr lang="ru-RU" dirty="0" err="1"/>
              <a:t>каменя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Послухайте</a:t>
            </a:r>
            <a:r>
              <a:rPr lang="ru-RU" dirty="0"/>
              <a:t>-но,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жваві</a:t>
            </a:r>
            <a:r>
              <a:rPr lang="ru-RU" dirty="0"/>
              <a:t> </a:t>
            </a:r>
            <a:r>
              <a:rPr lang="ru-RU" dirty="0" err="1"/>
              <a:t>хвильки</a:t>
            </a:r>
            <a:r>
              <a:rPr lang="ru-RU" dirty="0"/>
              <a:t>, </a:t>
            </a:r>
            <a:r>
              <a:rPr lang="ru-RU" dirty="0" err="1"/>
              <a:t>розкажіть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: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так </a:t>
            </a:r>
            <a:r>
              <a:rPr lang="ru-RU" dirty="0" err="1"/>
              <a:t>поспішаєте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й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біжите</a:t>
            </a:r>
            <a:r>
              <a:rPr lang="ru-RU" dirty="0"/>
              <a:t>? Де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й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? — запитав </a:t>
            </a:r>
            <a:r>
              <a:rPr lang="ru-RU" dirty="0" err="1"/>
              <a:t>камінь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Ми,— сказали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,—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сніжинками</a:t>
            </a:r>
            <a:r>
              <a:rPr lang="ru-RU" dirty="0"/>
              <a:t>...</a:t>
            </a:r>
          </a:p>
          <a:p>
            <a:pPr lvl="0"/>
            <a:r>
              <a:rPr lang="ru-RU" dirty="0"/>
              <a:t>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градинками,— </a:t>
            </a:r>
            <a:r>
              <a:rPr lang="ru-RU" dirty="0" err="1"/>
              <a:t>промовили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...</a:t>
            </a:r>
          </a:p>
          <a:p>
            <a:pPr lvl="0"/>
            <a:r>
              <a:rPr lang="ru-RU" dirty="0"/>
              <a:t>А 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росинками й </a:t>
            </a:r>
            <a:r>
              <a:rPr lang="ru-RU" dirty="0" err="1"/>
              <a:t>напоїли</a:t>
            </a:r>
            <a:r>
              <a:rPr lang="ru-RU" dirty="0"/>
              <a:t> </a:t>
            </a:r>
            <a:r>
              <a:rPr lang="ru-RU" dirty="0" err="1"/>
              <a:t>спраглу</a:t>
            </a:r>
            <a:r>
              <a:rPr lang="ru-RU" dirty="0"/>
              <a:t> </a:t>
            </a:r>
            <a:r>
              <a:rPr lang="ru-RU" dirty="0" err="1"/>
              <a:t>конвалію</a:t>
            </a:r>
            <a:r>
              <a:rPr lang="ru-RU" dirty="0"/>
              <a:t>,— </a:t>
            </a:r>
            <a:r>
              <a:rPr lang="ru-RU" dirty="0" err="1"/>
              <a:t>обізвалися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Ми носили </a:t>
            </a:r>
            <a:r>
              <a:rPr lang="ru-RU" dirty="0" err="1"/>
              <a:t>кораблі</a:t>
            </a:r>
            <a:r>
              <a:rPr lang="ru-RU" dirty="0"/>
              <a:t> на </a:t>
            </a:r>
            <a:r>
              <a:rPr lang="ru-RU" dirty="0" err="1"/>
              <a:t>морі</a:t>
            </a:r>
            <a:r>
              <a:rPr lang="ru-RU" dirty="0"/>
              <a:t>; ми </a:t>
            </a:r>
            <a:r>
              <a:rPr lang="ru-RU" dirty="0" err="1"/>
              <a:t>напоїли</a:t>
            </a:r>
            <a:r>
              <a:rPr lang="ru-RU" dirty="0"/>
              <a:t> </a:t>
            </a:r>
            <a:r>
              <a:rPr lang="ru-RU" dirty="0" err="1"/>
              <a:t>спраглого</a:t>
            </a:r>
            <a:r>
              <a:rPr lang="ru-RU" dirty="0"/>
              <a:t> і </a:t>
            </a:r>
            <a:r>
              <a:rPr lang="ru-RU" dirty="0" err="1"/>
              <a:t>врятували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жит­тя</a:t>
            </a:r>
            <a:r>
              <a:rPr lang="ru-RU" dirty="0"/>
              <a:t>; ми </a:t>
            </a:r>
            <a:r>
              <a:rPr lang="ru-RU" dirty="0" err="1"/>
              <a:t>обертали</a:t>
            </a:r>
            <a:r>
              <a:rPr lang="ru-RU" dirty="0"/>
              <a:t> </a:t>
            </a:r>
            <a:r>
              <a:rPr lang="ru-RU" dirty="0" err="1"/>
              <a:t>млинове</a:t>
            </a:r>
            <a:r>
              <a:rPr lang="ru-RU" dirty="0"/>
              <a:t> колесо, нас </a:t>
            </a:r>
            <a:r>
              <a:rPr lang="ru-RU" dirty="0" err="1"/>
              <a:t>спінював</a:t>
            </a:r>
            <a:r>
              <a:rPr lang="ru-RU" dirty="0"/>
              <a:t> </a:t>
            </a:r>
            <a:r>
              <a:rPr lang="ru-RU" dirty="0" err="1"/>
              <a:t>пароплав</a:t>
            </a:r>
            <a:r>
              <a:rPr lang="ru-RU" dirty="0"/>
              <a:t>; 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солодким</a:t>
            </a:r>
            <a:r>
              <a:rPr lang="ru-RU" dirty="0"/>
              <a:t> со­ком у вишнях, ми — </a:t>
            </a:r>
            <a:r>
              <a:rPr lang="ru-RU" dirty="0" err="1"/>
              <a:t>смачним</a:t>
            </a:r>
            <a:r>
              <a:rPr lang="ru-RU" dirty="0"/>
              <a:t> вином, ми — </a:t>
            </a:r>
            <a:r>
              <a:rPr lang="ru-RU" dirty="0" err="1"/>
              <a:t>ліками</a:t>
            </a:r>
            <a:r>
              <a:rPr lang="ru-RU" dirty="0"/>
              <a:t>, ми — </a:t>
            </a:r>
            <a:r>
              <a:rPr lang="ru-RU" dirty="0" err="1"/>
              <a:t>отрутою</a:t>
            </a:r>
            <a:r>
              <a:rPr lang="ru-RU" dirty="0"/>
              <a:t>, ми — моло­ком...— </a:t>
            </a:r>
            <a:r>
              <a:rPr lang="ru-RU" dirty="0" err="1"/>
              <a:t>дзвеніли</a:t>
            </a:r>
            <a:r>
              <a:rPr lang="ru-RU" dirty="0"/>
              <a:t> одна за одною </a:t>
            </a:r>
            <a:r>
              <a:rPr lang="ru-RU" dirty="0" err="1"/>
              <a:t>прозорі</a:t>
            </a:r>
            <a:r>
              <a:rPr lang="ru-RU" dirty="0"/>
              <a:t> </a:t>
            </a:r>
            <a:r>
              <a:rPr lang="ru-RU" dirty="0" err="1"/>
              <a:t>крапельки</a:t>
            </a:r>
            <a:r>
              <a:rPr lang="ru-RU" dirty="0"/>
              <a:t>...</a:t>
            </a:r>
          </a:p>
          <a:p>
            <a:pPr lvl="0"/>
            <a:r>
              <a:rPr lang="ru-RU" dirty="0"/>
              <a:t>О, не думай,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робимо</a:t>
            </a:r>
            <a:r>
              <a:rPr lang="ru-RU" dirty="0"/>
              <a:t>,— </a:t>
            </a:r>
            <a:r>
              <a:rPr lang="ru-RU" dirty="0" err="1"/>
              <a:t>зажебоніли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краплини</a:t>
            </a:r>
            <a:r>
              <a:rPr lang="ru-RU" dirty="0"/>
              <a:t> разом.— Ми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знаємо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. </a:t>
            </a:r>
            <a:r>
              <a:rPr lang="ru-RU" dirty="0" err="1"/>
              <a:t>Напрацювавшись</a:t>
            </a:r>
            <a:r>
              <a:rPr lang="ru-RU" dirty="0"/>
              <a:t> </a:t>
            </a:r>
            <a:r>
              <a:rPr lang="ru-RU" dirty="0" err="1"/>
              <a:t>досхочу</a:t>
            </a:r>
            <a:r>
              <a:rPr lang="ru-RU" dirty="0"/>
              <a:t> і в </a:t>
            </a:r>
            <a:r>
              <a:rPr lang="ru-RU" dirty="0" err="1"/>
              <a:t>хмарах</a:t>
            </a:r>
            <a:r>
              <a:rPr lang="ru-RU" dirty="0"/>
              <a:t>, й у </a:t>
            </a:r>
            <a:r>
              <a:rPr lang="ru-RU" dirty="0" err="1"/>
              <a:t>траві</a:t>
            </a:r>
            <a:r>
              <a:rPr lang="ru-RU" dirty="0"/>
              <a:t>, і в </a:t>
            </a:r>
            <a:r>
              <a:rPr lang="ru-RU" dirty="0" err="1"/>
              <a:t>місті</a:t>
            </a:r>
            <a:r>
              <a:rPr lang="ru-RU" dirty="0"/>
              <a:t>, </a:t>
            </a:r>
            <a:r>
              <a:rPr lang="ru-RU" dirty="0" err="1"/>
              <a:t>напоївши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і людей, ми </a:t>
            </a:r>
            <a:r>
              <a:rPr lang="ru-RU" dirty="0" err="1"/>
              <a:t>поспішаємо</a:t>
            </a:r>
            <a:r>
              <a:rPr lang="ru-RU" dirty="0"/>
              <a:t> в </a:t>
            </a:r>
            <a:r>
              <a:rPr lang="ru-RU" dirty="0" err="1"/>
              <a:t>річку</a:t>
            </a:r>
            <a:r>
              <a:rPr lang="ru-RU" dirty="0"/>
              <a:t>, а </a:t>
            </a:r>
            <a:r>
              <a:rPr lang="ru-RU" dirty="0" err="1"/>
              <a:t>тоді</a:t>
            </a:r>
            <a:r>
              <a:rPr lang="ru-RU" dirty="0"/>
              <a:t> — у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безкрає</a:t>
            </a:r>
            <a:r>
              <a:rPr lang="ru-RU" dirty="0"/>
              <a:t> море...</a:t>
            </a:r>
          </a:p>
          <a:p>
            <a:r>
              <a:rPr lang="ru-RU" dirty="0" err="1"/>
              <a:t>Промені</a:t>
            </a:r>
            <a:r>
              <a:rPr lang="ru-RU" dirty="0"/>
              <a:t> </a:t>
            </a:r>
            <a:r>
              <a:rPr lang="ru-RU" dirty="0" err="1"/>
              <a:t>сонечка</a:t>
            </a:r>
            <a:r>
              <a:rPr lang="ru-RU" dirty="0"/>
              <a:t> </a:t>
            </a:r>
            <a:r>
              <a:rPr lang="ru-RU" dirty="0" err="1"/>
              <a:t>пригрівають</a:t>
            </a:r>
            <a:r>
              <a:rPr lang="ru-RU" dirty="0"/>
              <a:t> нас і </a:t>
            </a:r>
            <a:r>
              <a:rPr lang="ru-RU" dirty="0" err="1"/>
              <a:t>перетворюють</a:t>
            </a:r>
            <a:r>
              <a:rPr lang="ru-RU" dirty="0"/>
              <a:t> на легкий туман. </a:t>
            </a:r>
            <a:r>
              <a:rPr lang="ru-RU" dirty="0" err="1"/>
              <a:t>Підняв­шись</a:t>
            </a:r>
            <a:r>
              <a:rPr lang="ru-RU" dirty="0"/>
              <a:t> </a:t>
            </a:r>
            <a:r>
              <a:rPr lang="ru-RU" dirty="0" err="1"/>
              <a:t>високо</a:t>
            </a:r>
            <a:r>
              <a:rPr lang="ru-RU" dirty="0"/>
              <a:t>, ми </a:t>
            </a:r>
            <a:r>
              <a:rPr lang="ru-RU" dirty="0" err="1"/>
              <a:t>стаємо</a:t>
            </a:r>
            <a:r>
              <a:rPr lang="ru-RU" dirty="0"/>
              <a:t> </a:t>
            </a:r>
            <a:r>
              <a:rPr lang="ru-RU" dirty="0" err="1"/>
              <a:t>хмарами</a:t>
            </a:r>
            <a:r>
              <a:rPr lang="ru-RU" dirty="0"/>
              <a:t> й </a:t>
            </a:r>
            <a:r>
              <a:rPr lang="ru-RU" dirty="0" err="1"/>
              <a:t>линемо</a:t>
            </a:r>
            <a:r>
              <a:rPr lang="ru-RU" dirty="0"/>
              <a:t> по небу...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81322" cy="11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9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258392" cy="125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Бесіда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прослуханим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/>
          <a:lstStyle/>
          <a:p>
            <a:pPr lvl="0"/>
            <a:r>
              <a:rPr lang="ru-RU" sz="2400" b="1" dirty="0" smtClean="0"/>
              <a:t>Про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розповіли</a:t>
            </a:r>
            <a:r>
              <a:rPr lang="ru-RU" sz="2400" b="1" dirty="0"/>
              <a:t> </a:t>
            </a:r>
            <a:r>
              <a:rPr lang="ru-RU" sz="2400" b="1" dirty="0" err="1"/>
              <a:t>маленькі</a:t>
            </a:r>
            <a:r>
              <a:rPr lang="ru-RU" sz="2400" b="1" dirty="0"/>
              <a:t> </a:t>
            </a:r>
            <a:r>
              <a:rPr lang="ru-RU" sz="2400" b="1" dirty="0" err="1"/>
              <a:t>хвильки</a:t>
            </a:r>
            <a:r>
              <a:rPr lang="ru-RU" sz="2400" b="1" dirty="0"/>
              <a:t>?</a:t>
            </a:r>
          </a:p>
          <a:p>
            <a:pPr lvl="0"/>
            <a:r>
              <a:rPr lang="ru-RU" sz="2400" b="1" dirty="0"/>
              <a:t>Ким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хвильки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?</a:t>
            </a:r>
          </a:p>
          <a:p>
            <a:pPr lvl="0"/>
            <a:r>
              <a:rPr lang="ru-RU" sz="2400" b="1" dirty="0" err="1"/>
              <a:t>Що</a:t>
            </a:r>
            <a:r>
              <a:rPr lang="ru-RU" sz="2400" b="1" dirty="0"/>
              <a:t> вони </a:t>
            </a:r>
            <a:r>
              <a:rPr lang="ru-RU" sz="2400" b="1" dirty="0" err="1"/>
              <a:t>робили</a:t>
            </a:r>
            <a:r>
              <a:rPr lang="ru-RU" sz="2400" b="1" dirty="0"/>
              <a:t>?</a:t>
            </a:r>
          </a:p>
          <a:p>
            <a:pPr lvl="0"/>
            <a:r>
              <a:rPr lang="ru-RU" sz="2400" b="1" dirty="0"/>
              <a:t>Де </a:t>
            </a:r>
            <a:r>
              <a:rPr lang="ru-RU" sz="2400" b="1" dirty="0" err="1"/>
              <a:t>працювали</a:t>
            </a:r>
            <a:r>
              <a:rPr lang="ru-RU" sz="2400" b="1" dirty="0"/>
              <a:t> </a:t>
            </a:r>
            <a:r>
              <a:rPr lang="ru-RU" sz="2400" b="1" dirty="0" err="1"/>
              <a:t>хвильки</a:t>
            </a:r>
            <a:r>
              <a:rPr lang="ru-RU" sz="2400" b="1" dirty="0"/>
              <a:t>?</a:t>
            </a:r>
          </a:p>
          <a:p>
            <a:pPr lvl="0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хвильки</a:t>
            </a:r>
            <a:r>
              <a:rPr lang="ru-RU" sz="2400" b="1" dirty="0"/>
              <a:t> </a:t>
            </a:r>
            <a:r>
              <a:rPr lang="ru-RU" sz="2400" b="1" dirty="0" err="1"/>
              <a:t>ніколи</a:t>
            </a:r>
            <a:r>
              <a:rPr lang="ru-RU" sz="2400" b="1" dirty="0"/>
              <a:t> не </a:t>
            </a:r>
            <a:r>
              <a:rPr lang="ru-RU" sz="2400" b="1" dirty="0" err="1"/>
              <a:t>мали</a:t>
            </a:r>
            <a:r>
              <a:rPr lang="ru-RU" sz="2400" b="1" dirty="0"/>
              <a:t> </a:t>
            </a:r>
            <a:r>
              <a:rPr lang="ru-RU" sz="2400" b="1" dirty="0" err="1"/>
              <a:t>спокою</a:t>
            </a:r>
            <a:r>
              <a:rPr lang="ru-RU" sz="2400" b="1" dirty="0"/>
              <a:t>?</a:t>
            </a:r>
          </a:p>
          <a:p>
            <a:pPr lvl="0"/>
            <a:r>
              <a:rPr lang="ru-RU" sz="2400" b="1" dirty="0" err="1"/>
              <a:t>Куди</a:t>
            </a:r>
            <a:r>
              <a:rPr lang="ru-RU" sz="2400" b="1" dirty="0"/>
              <a:t> вони </a:t>
            </a:r>
            <a:r>
              <a:rPr lang="ru-RU" sz="2400" b="1" dirty="0" err="1"/>
              <a:t>поспішали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?</a:t>
            </a:r>
          </a:p>
          <a:p>
            <a:pPr lvl="0"/>
            <a:r>
              <a:rPr lang="uk-UA" sz="2400" b="1" dirty="0"/>
              <a:t>Що роблять промені сонечка з маленькими краплинками?</a:t>
            </a:r>
            <a:endParaRPr lang="ru-RU" b="1" dirty="0"/>
          </a:p>
          <a:p>
            <a:pPr lvl="0"/>
            <a:r>
              <a:rPr lang="uk-UA" sz="2400" b="1" dirty="0"/>
              <a:t>На що вони перетворюються?</a:t>
            </a:r>
            <a:endParaRPr lang="ru-RU" b="1" dirty="0"/>
          </a:p>
          <a:p>
            <a:pPr lvl="0"/>
            <a:r>
              <a:rPr lang="uk-UA" sz="2400" b="1" dirty="0"/>
              <a:t>Куди вони подорожують потім?</a:t>
            </a:r>
            <a:endParaRPr lang="ru-RU" b="1" dirty="0"/>
          </a:p>
          <a:p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5545"/>
            <a:ext cx="2160240" cy="314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Актуалізація опорних знань учнів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900808"/>
          </a:xfrm>
        </p:spPr>
        <p:txBody>
          <a:bodyPr/>
          <a:lstStyle/>
          <a:p>
            <a:pPr lvl="0"/>
            <a:r>
              <a:rPr lang="uk-UA" dirty="0"/>
              <a:t>Для чого на Землі необхідна вода?</a:t>
            </a:r>
            <a:endParaRPr lang="ru-RU" dirty="0"/>
          </a:p>
          <a:p>
            <a:pPr lvl="0"/>
            <a:r>
              <a:rPr lang="uk-UA" dirty="0"/>
              <a:t>Яке значення має вода для людей?</a:t>
            </a:r>
            <a:endParaRPr lang="ru-RU" dirty="0"/>
          </a:p>
          <a:p>
            <a:pPr lvl="0"/>
            <a:r>
              <a:rPr lang="uk-UA" dirty="0"/>
              <a:t>Яке значення має вода для тварин, рослин?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429000"/>
            <a:ext cx="806489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Первинне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сприйняття й </a:t>
            </a: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усвідомлення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нового матеріалу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725144"/>
            <a:ext cx="6046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3200" dirty="0" smtClean="0">
                <a:latin typeface="+mn-lt"/>
              </a:rPr>
              <a:t> Робота </a:t>
            </a:r>
            <a:r>
              <a:rPr lang="uk-UA" sz="3200" dirty="0">
                <a:latin typeface="+mn-lt"/>
              </a:rPr>
              <a:t>з </a:t>
            </a:r>
            <a:r>
              <a:rPr lang="uk-UA" sz="3200" dirty="0" smtClean="0">
                <a:latin typeface="+mn-lt"/>
              </a:rPr>
              <a:t>підручником</a:t>
            </a:r>
          </a:p>
          <a:p>
            <a:pPr lvl="1" algn="ctr"/>
            <a:r>
              <a:rPr lang="uk-UA" sz="3200" dirty="0" smtClean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(</a:t>
            </a:r>
            <a:r>
              <a:rPr lang="uk-UA" sz="3200" dirty="0" smtClean="0">
                <a:latin typeface="+mn-lt"/>
              </a:rPr>
              <a:t>с. 97—98</a:t>
            </a:r>
            <a:r>
              <a:rPr lang="uk-UA" sz="2400" dirty="0" smtClean="0"/>
              <a:t>)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608724" cy="1471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3107"/>
            <a:ext cx="1880452" cy="216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7416824" cy="1008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 algn="ctr"/>
            <a:r>
              <a:rPr lang="uk-UA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Бесіда з метою усвідомлення </a:t>
            </a: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прочитаного </a:t>
            </a:r>
            <a:r>
              <a:rPr lang="uk-UA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тексту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268760"/>
            <a:ext cx="7859216" cy="2736304"/>
          </a:xfrm>
        </p:spPr>
        <p:txBody>
          <a:bodyPr/>
          <a:lstStyle/>
          <a:p>
            <a:pPr lvl="0"/>
            <a:r>
              <a:rPr lang="uk-UA" dirty="0"/>
              <a:t>Для чого на Землі необхідна вода?</a:t>
            </a:r>
            <a:endParaRPr lang="ru-RU" dirty="0"/>
          </a:p>
          <a:p>
            <a:pPr lvl="0"/>
            <a:r>
              <a:rPr lang="uk-UA" dirty="0"/>
              <a:t>Яке значення має вода для людей?</a:t>
            </a:r>
            <a:endParaRPr lang="ru-RU" dirty="0"/>
          </a:p>
          <a:p>
            <a:pPr lvl="0"/>
            <a:r>
              <a:rPr lang="uk-UA" dirty="0"/>
              <a:t>З яких причин вода забруднюється?</a:t>
            </a:r>
            <a:endParaRPr lang="ru-RU" dirty="0"/>
          </a:p>
          <a:p>
            <a:pPr lvl="0"/>
            <a:r>
              <a:rPr lang="uk-UA" dirty="0"/>
              <a:t>Чим забруднюється вода?</a:t>
            </a:r>
            <a:endParaRPr lang="ru-RU" dirty="0"/>
          </a:p>
          <a:p>
            <a:pPr lvl="0"/>
            <a:r>
              <a:rPr lang="uk-UA" dirty="0"/>
              <a:t>Чим небезпечна забруднена вода?</a:t>
            </a:r>
            <a:endParaRPr lang="ru-RU" dirty="0"/>
          </a:p>
          <a:p>
            <a:pPr lvl="0"/>
            <a:r>
              <a:rPr lang="uk-UA" dirty="0"/>
              <a:t>Як люди запобігають забрудненню води в природі?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622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Запитання проблемного характеру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Як ви розумієте вислів: «Закрути міцніше кран, щоб не витік океан</a:t>
            </a:r>
            <a:r>
              <a:rPr lang="uk-UA" dirty="0" smtClean="0"/>
              <a:t>»?</a:t>
            </a:r>
          </a:p>
          <a:p>
            <a:pPr lvl="0"/>
            <a:r>
              <a:rPr lang="uk-UA" dirty="0" smtClean="0"/>
              <a:t> </a:t>
            </a:r>
            <a:r>
              <a:rPr lang="uk-UA" sz="2800" i="1" dirty="0" err="1"/>
              <a:t>Фізкультхвилинка</a:t>
            </a:r>
            <a:endParaRPr lang="ru-RU" sz="4000" dirty="0"/>
          </a:p>
          <a:p>
            <a:pPr lvl="0"/>
            <a:r>
              <a:rPr lang="uk-UA" dirty="0"/>
              <a:t>Екологічна хвилинка</a:t>
            </a:r>
            <a:endParaRPr lang="ru-RU" sz="4400" dirty="0"/>
          </a:p>
          <a:p>
            <a:pPr lvl="1"/>
            <a:r>
              <a:rPr lang="uk-UA" b="1" dirty="0"/>
              <a:t>Розповідь учителя «Вода має бути чистою» з елементами бесіди і вико­ристанням наочних посібників</a:t>
            </a:r>
            <a:endParaRPr lang="ru-RU" sz="3600" dirty="0"/>
          </a:p>
          <a:p>
            <a:pPr lvl="1"/>
            <a:r>
              <a:rPr lang="uk-UA" b="1" dirty="0"/>
              <a:t>Робота зі статтею підручника «Вода має бути чистою» (С. 97—98)</a:t>
            </a:r>
            <a:endParaRPr lang="ru-RU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90" l="15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29" y="2060848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Закріплення та осмислення знань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uk-UA" b="1" dirty="0" smtClean="0"/>
              <a:t>Бесіда</a:t>
            </a:r>
          </a:p>
          <a:p>
            <a:pPr marL="457200" lvl="1" indent="0" algn="ctr">
              <a:buNone/>
            </a:pPr>
            <a:endParaRPr lang="ru-RU" sz="3600" dirty="0"/>
          </a:p>
          <a:p>
            <a:pPr lvl="0"/>
            <a:r>
              <a:rPr lang="uk-UA" dirty="0"/>
              <a:t>Чи можна пити морську, річкову воду?</a:t>
            </a:r>
            <a:endParaRPr lang="ru-RU" sz="4000" dirty="0"/>
          </a:p>
          <a:p>
            <a:pPr lvl="0"/>
            <a:r>
              <a:rPr lang="uk-UA" dirty="0"/>
              <a:t>Чому на Землі стає все менше чистої води?</a:t>
            </a:r>
            <a:endParaRPr lang="ru-RU" sz="4000" dirty="0"/>
          </a:p>
          <a:p>
            <a:pPr lvl="0"/>
            <a:r>
              <a:rPr lang="uk-UA" dirty="0"/>
              <a:t>Як люди запобігають забрудненню води в природі?</a:t>
            </a:r>
            <a:endParaRPr lang="ru-RU" sz="4000" dirty="0"/>
          </a:p>
          <a:p>
            <a:pPr lvl="0"/>
            <a:r>
              <a:rPr lang="uk-UA" dirty="0"/>
              <a:t>Як у місцевості, де ти живеш, охороняють водойми?</a:t>
            </a:r>
            <a:endParaRPr lang="ru-RU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3856"/>
            <a:ext cx="2448272" cy="153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093218" cy="166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59</TotalTime>
  <Words>758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Экология 1</vt:lpstr>
      <vt:lpstr>Вода має бути чистою</vt:lpstr>
      <vt:lpstr>Презентация PowerPoint</vt:lpstr>
      <vt:lpstr> Перевірка домашнього завдання </vt:lpstr>
      <vt:lpstr>Презентация PowerPoint</vt:lpstr>
      <vt:lpstr>Бесіда за прослуханим</vt:lpstr>
      <vt:lpstr>Актуалізація опорних знань учнів</vt:lpstr>
      <vt:lpstr>Презентация PowerPoint</vt:lpstr>
      <vt:lpstr>Запитання проблемного характеру</vt:lpstr>
      <vt:lpstr>Закріплення та осмислення знань</vt:lpstr>
      <vt:lpstr>Ознайомлення з «Пам'яткою природоохоронця» Любий друже! Не обійди стороною кожну забуту людьми криничку, зане­дбане джерельце. Зроби так, щоб люди могли пити холодну водичку і дякувати кожній криничці, кожному джерельцю й добрим людським рукам, що зуміли зберегти незабутнє маленьке джерельце...</vt:lpstr>
      <vt:lpstr>Підсумок уроку</vt:lpstr>
      <vt:lpstr>МОЛОДЦІ!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має бути чистою</dc:title>
  <dc:creator>User</dc:creator>
  <dc:description>http://aida.ucoz.ru</dc:description>
  <cp:lastModifiedBy>User</cp:lastModifiedBy>
  <cp:revision>6</cp:revision>
  <dcterms:created xsi:type="dcterms:W3CDTF">2011-08-04T14:35:45Z</dcterms:created>
  <dcterms:modified xsi:type="dcterms:W3CDTF">2011-08-04T15:35:10Z</dcterms:modified>
  <cp:category>шаблоны к Powerpoint</cp:category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